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02" r:id="rId2"/>
    <p:sldId id="303" r:id="rId3"/>
    <p:sldId id="304" r:id="rId4"/>
    <p:sldId id="322" r:id="rId5"/>
    <p:sldId id="311" r:id="rId6"/>
    <p:sldId id="324" r:id="rId7"/>
    <p:sldId id="323" r:id="rId8"/>
    <p:sldId id="327" r:id="rId9"/>
    <p:sldId id="325" r:id="rId10"/>
    <p:sldId id="326" r:id="rId11"/>
    <p:sldId id="306" r:id="rId12"/>
    <p:sldId id="328" r:id="rId13"/>
    <p:sldId id="256" r:id="rId14"/>
    <p:sldId id="275" r:id="rId15"/>
    <p:sldId id="313" r:id="rId16"/>
    <p:sldId id="312"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C36"/>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6"/>
    <p:restoredTop sz="94607"/>
  </p:normalViewPr>
  <p:slideViewPr>
    <p:cSldViewPr snapToGrid="0">
      <p:cViewPr varScale="1">
        <p:scale>
          <a:sx n="106" d="100"/>
          <a:sy n="106"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E3F33-6CEF-BB47-AE3B-2A657A9E751B}" type="doc">
      <dgm:prSet loTypeId="urn:microsoft.com/office/officeart/2005/8/layout/process1" loCatId="" qsTypeId="urn:microsoft.com/office/officeart/2005/8/quickstyle/simple1" qsCatId="simple" csTypeId="urn:microsoft.com/office/officeart/2005/8/colors/accent1_2" csCatId="accent1" phldr="1"/>
      <dgm:spPr/>
    </dgm:pt>
    <dgm:pt modelId="{5E2E94AB-3292-CE4F-9762-DA93599456C8}">
      <dgm:prSet phldrT="[Text]"/>
      <dgm:spPr>
        <a:solidFill>
          <a:schemeClr val="accent4">
            <a:lumMod val="60000"/>
            <a:lumOff val="40000"/>
          </a:schemeClr>
        </a:solidFill>
        <a:ln>
          <a:solidFill>
            <a:schemeClr val="tx1"/>
          </a:solidFill>
        </a:ln>
      </dgm:spPr>
      <dgm:t>
        <a:bodyPr/>
        <a:lstStyle/>
        <a:p>
          <a:r>
            <a:rPr lang="en-GB" dirty="0">
              <a:solidFill>
                <a:schemeClr val="tx1"/>
              </a:solidFill>
            </a:rPr>
            <a:t>Voice ideas</a:t>
          </a:r>
        </a:p>
      </dgm:t>
    </dgm:pt>
    <dgm:pt modelId="{6B0D3E52-CEC5-1744-82FA-F34D59BF3F21}" type="parTrans" cxnId="{A020EA97-A3BC-D24F-9CC3-4B95DF04CBA2}">
      <dgm:prSet/>
      <dgm:spPr/>
      <dgm:t>
        <a:bodyPr/>
        <a:lstStyle/>
        <a:p>
          <a:endParaRPr lang="en-GB"/>
        </a:p>
      </dgm:t>
    </dgm:pt>
    <dgm:pt modelId="{F5BBD52A-CF02-DC4E-AD6C-BD409640C6B0}" type="sibTrans" cxnId="{A020EA97-A3BC-D24F-9CC3-4B95DF04CBA2}">
      <dgm:prSet/>
      <dgm:spPr/>
      <dgm:t>
        <a:bodyPr/>
        <a:lstStyle/>
        <a:p>
          <a:endParaRPr lang="en-GB"/>
        </a:p>
      </dgm:t>
    </dgm:pt>
    <dgm:pt modelId="{A7972F41-137A-104C-BBD1-FEE64FE87384}">
      <dgm:prSet phldrT="[Text]"/>
      <dgm:spPr>
        <a:solidFill>
          <a:schemeClr val="accent4">
            <a:lumMod val="60000"/>
            <a:lumOff val="40000"/>
          </a:schemeClr>
        </a:solidFill>
        <a:ln>
          <a:solidFill>
            <a:schemeClr val="tx1"/>
          </a:solidFill>
        </a:ln>
      </dgm:spPr>
      <dgm:t>
        <a:bodyPr/>
        <a:lstStyle/>
        <a:p>
          <a:r>
            <a:rPr lang="en-GB" dirty="0">
              <a:solidFill>
                <a:schemeClr val="tx1"/>
              </a:solidFill>
            </a:rPr>
            <a:t>Discuss solutions</a:t>
          </a:r>
        </a:p>
      </dgm:t>
    </dgm:pt>
    <dgm:pt modelId="{66A82EAE-4A1D-DE41-A7D4-7191F5F74E12}" type="parTrans" cxnId="{193B709D-D5C0-1343-8CFE-AD669C67D882}">
      <dgm:prSet/>
      <dgm:spPr/>
      <dgm:t>
        <a:bodyPr/>
        <a:lstStyle/>
        <a:p>
          <a:endParaRPr lang="en-GB"/>
        </a:p>
      </dgm:t>
    </dgm:pt>
    <dgm:pt modelId="{825FD4C0-9F75-1446-BFD4-B6FBBAB1914A}" type="sibTrans" cxnId="{193B709D-D5C0-1343-8CFE-AD669C67D882}">
      <dgm:prSet/>
      <dgm:spPr/>
      <dgm:t>
        <a:bodyPr/>
        <a:lstStyle/>
        <a:p>
          <a:endParaRPr lang="en-GB"/>
        </a:p>
      </dgm:t>
    </dgm:pt>
    <dgm:pt modelId="{DCAECBFC-4931-DA4F-9383-93AC1F834B45}">
      <dgm:prSet phldrT="[Text]"/>
      <dgm:spPr>
        <a:solidFill>
          <a:schemeClr val="accent4">
            <a:lumMod val="60000"/>
            <a:lumOff val="40000"/>
          </a:schemeClr>
        </a:solidFill>
        <a:ln>
          <a:solidFill>
            <a:schemeClr val="tx1"/>
          </a:solidFill>
        </a:ln>
      </dgm:spPr>
      <dgm:t>
        <a:bodyPr/>
        <a:lstStyle/>
        <a:p>
          <a:r>
            <a:rPr lang="en-GB" dirty="0">
              <a:solidFill>
                <a:schemeClr val="tx1"/>
              </a:solidFill>
            </a:rPr>
            <a:t>Propose actions</a:t>
          </a:r>
        </a:p>
      </dgm:t>
    </dgm:pt>
    <dgm:pt modelId="{8A777C6C-CF3F-CF40-AC36-BDEA793E4016}" type="parTrans" cxnId="{60A1BC48-6251-3044-B083-9A771BA172AB}">
      <dgm:prSet/>
      <dgm:spPr/>
      <dgm:t>
        <a:bodyPr/>
        <a:lstStyle/>
        <a:p>
          <a:endParaRPr lang="en-GB"/>
        </a:p>
      </dgm:t>
    </dgm:pt>
    <dgm:pt modelId="{D01AD371-8877-5849-819B-146F7A22A820}" type="sibTrans" cxnId="{60A1BC48-6251-3044-B083-9A771BA172AB}">
      <dgm:prSet/>
      <dgm:spPr/>
      <dgm:t>
        <a:bodyPr/>
        <a:lstStyle/>
        <a:p>
          <a:endParaRPr lang="en-GB"/>
        </a:p>
      </dgm:t>
    </dgm:pt>
    <dgm:pt modelId="{1843B4AC-A39C-D440-A03E-A7F1C59B16FA}" type="pres">
      <dgm:prSet presAssocID="{597E3F33-6CEF-BB47-AE3B-2A657A9E751B}" presName="Name0" presStyleCnt="0">
        <dgm:presLayoutVars>
          <dgm:dir/>
          <dgm:resizeHandles val="exact"/>
        </dgm:presLayoutVars>
      </dgm:prSet>
      <dgm:spPr/>
    </dgm:pt>
    <dgm:pt modelId="{E11C5A47-29A1-2347-B8D2-53FBBF94E625}" type="pres">
      <dgm:prSet presAssocID="{5E2E94AB-3292-CE4F-9762-DA93599456C8}" presName="node" presStyleLbl="node1" presStyleIdx="0" presStyleCnt="3" custLinFactY="1300000" custLinFactNeighborX="6839" custLinFactNeighborY="1329843">
        <dgm:presLayoutVars>
          <dgm:bulletEnabled val="1"/>
        </dgm:presLayoutVars>
      </dgm:prSet>
      <dgm:spPr/>
    </dgm:pt>
    <dgm:pt modelId="{3D78A78F-CD9F-4945-885E-5D7B7C3A5DB2}" type="pres">
      <dgm:prSet presAssocID="{F5BBD52A-CF02-DC4E-AD6C-BD409640C6B0}" presName="sibTrans" presStyleLbl="sibTrans2D1" presStyleIdx="0" presStyleCnt="2"/>
      <dgm:spPr/>
    </dgm:pt>
    <dgm:pt modelId="{829313DE-7BE3-504F-9A74-66E61B942FDF}" type="pres">
      <dgm:prSet presAssocID="{F5BBD52A-CF02-DC4E-AD6C-BD409640C6B0}" presName="connectorText" presStyleLbl="sibTrans2D1" presStyleIdx="0" presStyleCnt="2"/>
      <dgm:spPr/>
    </dgm:pt>
    <dgm:pt modelId="{E8270D85-A6D1-A94B-9D18-8CE783D3213C}" type="pres">
      <dgm:prSet presAssocID="{A7972F41-137A-104C-BBD1-FEE64FE87384}" presName="node" presStyleLbl="node1" presStyleIdx="1" presStyleCnt="3">
        <dgm:presLayoutVars>
          <dgm:bulletEnabled val="1"/>
        </dgm:presLayoutVars>
      </dgm:prSet>
      <dgm:spPr/>
    </dgm:pt>
    <dgm:pt modelId="{55083AA1-6B45-0A4B-8016-D7E6D24BAF5D}" type="pres">
      <dgm:prSet presAssocID="{825FD4C0-9F75-1446-BFD4-B6FBBAB1914A}" presName="sibTrans" presStyleLbl="sibTrans2D1" presStyleIdx="1" presStyleCnt="2"/>
      <dgm:spPr/>
    </dgm:pt>
    <dgm:pt modelId="{3935BF77-1C59-0D4A-A748-A576CD02D430}" type="pres">
      <dgm:prSet presAssocID="{825FD4C0-9F75-1446-BFD4-B6FBBAB1914A}" presName="connectorText" presStyleLbl="sibTrans2D1" presStyleIdx="1" presStyleCnt="2"/>
      <dgm:spPr/>
    </dgm:pt>
    <dgm:pt modelId="{831236DD-C5C0-6043-BEC5-CF5150003C9C}" type="pres">
      <dgm:prSet presAssocID="{DCAECBFC-4931-DA4F-9383-93AC1F834B45}" presName="node" presStyleLbl="node1" presStyleIdx="2" presStyleCnt="3">
        <dgm:presLayoutVars>
          <dgm:bulletEnabled val="1"/>
        </dgm:presLayoutVars>
      </dgm:prSet>
      <dgm:spPr/>
    </dgm:pt>
  </dgm:ptLst>
  <dgm:cxnLst>
    <dgm:cxn modelId="{A9227761-404D-5C4C-BFF7-DAE17EDC7B9D}" type="presOf" srcId="{825FD4C0-9F75-1446-BFD4-B6FBBAB1914A}" destId="{3935BF77-1C59-0D4A-A748-A576CD02D430}" srcOrd="1" destOrd="0" presId="urn:microsoft.com/office/officeart/2005/8/layout/process1"/>
    <dgm:cxn modelId="{AE4E3F64-E02E-5E4A-809C-86220341912E}" type="presOf" srcId="{F5BBD52A-CF02-DC4E-AD6C-BD409640C6B0}" destId="{829313DE-7BE3-504F-9A74-66E61B942FDF}" srcOrd="1" destOrd="0" presId="urn:microsoft.com/office/officeart/2005/8/layout/process1"/>
    <dgm:cxn modelId="{60A1BC48-6251-3044-B083-9A771BA172AB}" srcId="{597E3F33-6CEF-BB47-AE3B-2A657A9E751B}" destId="{DCAECBFC-4931-DA4F-9383-93AC1F834B45}" srcOrd="2" destOrd="0" parTransId="{8A777C6C-CF3F-CF40-AC36-BDEA793E4016}" sibTransId="{D01AD371-8877-5849-819B-146F7A22A820}"/>
    <dgm:cxn modelId="{A020EA97-A3BC-D24F-9CC3-4B95DF04CBA2}" srcId="{597E3F33-6CEF-BB47-AE3B-2A657A9E751B}" destId="{5E2E94AB-3292-CE4F-9762-DA93599456C8}" srcOrd="0" destOrd="0" parTransId="{6B0D3E52-CEC5-1744-82FA-F34D59BF3F21}" sibTransId="{F5BBD52A-CF02-DC4E-AD6C-BD409640C6B0}"/>
    <dgm:cxn modelId="{9BE4399C-2CD2-D540-B096-685B0C4B0144}" type="presOf" srcId="{5E2E94AB-3292-CE4F-9762-DA93599456C8}" destId="{E11C5A47-29A1-2347-B8D2-53FBBF94E625}" srcOrd="0" destOrd="0" presId="urn:microsoft.com/office/officeart/2005/8/layout/process1"/>
    <dgm:cxn modelId="{193B709D-D5C0-1343-8CFE-AD669C67D882}" srcId="{597E3F33-6CEF-BB47-AE3B-2A657A9E751B}" destId="{A7972F41-137A-104C-BBD1-FEE64FE87384}" srcOrd="1" destOrd="0" parTransId="{66A82EAE-4A1D-DE41-A7D4-7191F5F74E12}" sibTransId="{825FD4C0-9F75-1446-BFD4-B6FBBAB1914A}"/>
    <dgm:cxn modelId="{5B615EB4-180B-D143-8570-2F8B17D713D0}" type="presOf" srcId="{DCAECBFC-4931-DA4F-9383-93AC1F834B45}" destId="{831236DD-C5C0-6043-BEC5-CF5150003C9C}" srcOrd="0" destOrd="0" presId="urn:microsoft.com/office/officeart/2005/8/layout/process1"/>
    <dgm:cxn modelId="{D89FCFB4-3F68-3549-B1A8-23FDFB8E85E8}" type="presOf" srcId="{F5BBD52A-CF02-DC4E-AD6C-BD409640C6B0}" destId="{3D78A78F-CD9F-4945-885E-5D7B7C3A5DB2}" srcOrd="0" destOrd="0" presId="urn:microsoft.com/office/officeart/2005/8/layout/process1"/>
    <dgm:cxn modelId="{91EEFFF1-A863-8F44-AEDF-1ADE6F8434B5}" type="presOf" srcId="{A7972F41-137A-104C-BBD1-FEE64FE87384}" destId="{E8270D85-A6D1-A94B-9D18-8CE783D3213C}" srcOrd="0" destOrd="0" presId="urn:microsoft.com/office/officeart/2005/8/layout/process1"/>
    <dgm:cxn modelId="{73B51FF9-24C6-2343-8859-BA1625C71F0C}" type="presOf" srcId="{597E3F33-6CEF-BB47-AE3B-2A657A9E751B}" destId="{1843B4AC-A39C-D440-A03E-A7F1C59B16FA}" srcOrd="0" destOrd="0" presId="urn:microsoft.com/office/officeart/2005/8/layout/process1"/>
    <dgm:cxn modelId="{DE356EFD-ECAF-8B45-886E-6734C22F6F16}" type="presOf" srcId="{825FD4C0-9F75-1446-BFD4-B6FBBAB1914A}" destId="{55083AA1-6B45-0A4B-8016-D7E6D24BAF5D}" srcOrd="0" destOrd="0" presId="urn:microsoft.com/office/officeart/2005/8/layout/process1"/>
    <dgm:cxn modelId="{D9934CA9-AD7A-2E48-A778-AD428FC1623C}" type="presParOf" srcId="{1843B4AC-A39C-D440-A03E-A7F1C59B16FA}" destId="{E11C5A47-29A1-2347-B8D2-53FBBF94E625}" srcOrd="0" destOrd="0" presId="urn:microsoft.com/office/officeart/2005/8/layout/process1"/>
    <dgm:cxn modelId="{658C9683-DC19-AB43-B720-D7B4C504FC11}" type="presParOf" srcId="{1843B4AC-A39C-D440-A03E-A7F1C59B16FA}" destId="{3D78A78F-CD9F-4945-885E-5D7B7C3A5DB2}" srcOrd="1" destOrd="0" presId="urn:microsoft.com/office/officeart/2005/8/layout/process1"/>
    <dgm:cxn modelId="{AC0818FD-2248-FC40-929D-DA9760890BA0}" type="presParOf" srcId="{3D78A78F-CD9F-4945-885E-5D7B7C3A5DB2}" destId="{829313DE-7BE3-504F-9A74-66E61B942FDF}" srcOrd="0" destOrd="0" presId="urn:microsoft.com/office/officeart/2005/8/layout/process1"/>
    <dgm:cxn modelId="{76BFF4CF-F340-4540-8168-A924F135284E}" type="presParOf" srcId="{1843B4AC-A39C-D440-A03E-A7F1C59B16FA}" destId="{E8270D85-A6D1-A94B-9D18-8CE783D3213C}" srcOrd="2" destOrd="0" presId="urn:microsoft.com/office/officeart/2005/8/layout/process1"/>
    <dgm:cxn modelId="{05961F13-3A92-204D-BEBF-6D7D4264AF84}" type="presParOf" srcId="{1843B4AC-A39C-D440-A03E-A7F1C59B16FA}" destId="{55083AA1-6B45-0A4B-8016-D7E6D24BAF5D}" srcOrd="3" destOrd="0" presId="urn:microsoft.com/office/officeart/2005/8/layout/process1"/>
    <dgm:cxn modelId="{5E908EB0-3558-DE45-89CC-1F1E9C4B3DB5}" type="presParOf" srcId="{55083AA1-6B45-0A4B-8016-D7E6D24BAF5D}" destId="{3935BF77-1C59-0D4A-A748-A576CD02D430}" srcOrd="0" destOrd="0" presId="urn:microsoft.com/office/officeart/2005/8/layout/process1"/>
    <dgm:cxn modelId="{F3B44EE5-1B9D-7F49-B5B0-8FEEC050E823}" type="presParOf" srcId="{1843B4AC-A39C-D440-A03E-A7F1C59B16FA}" destId="{831236DD-C5C0-6043-BEC5-CF5150003C9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C5A47-29A1-2347-B8D2-53FBBF94E625}">
      <dsp:nvSpPr>
        <dsp:cNvPr id="0" name=""/>
        <dsp:cNvSpPr/>
      </dsp:nvSpPr>
      <dsp:spPr>
        <a:xfrm>
          <a:off x="41388" y="0"/>
          <a:ext cx="1348080" cy="707226"/>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Voice ideas</a:t>
          </a:r>
        </a:p>
      </dsp:txBody>
      <dsp:txXfrm>
        <a:off x="62102" y="20714"/>
        <a:ext cx="1306652" cy="665798"/>
      </dsp:txXfrm>
    </dsp:sp>
    <dsp:sp modelId="{3D78A78F-CD9F-4945-885E-5D7B7C3A5DB2}">
      <dsp:nvSpPr>
        <dsp:cNvPr id="0" name=""/>
        <dsp:cNvSpPr/>
      </dsp:nvSpPr>
      <dsp:spPr>
        <a:xfrm>
          <a:off x="1515057" y="186451"/>
          <a:ext cx="266247" cy="334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515057" y="253316"/>
        <a:ext cx="186373" cy="200593"/>
      </dsp:txXfrm>
    </dsp:sp>
    <dsp:sp modelId="{E8270D85-A6D1-A94B-9D18-8CE783D3213C}">
      <dsp:nvSpPr>
        <dsp:cNvPr id="0" name=""/>
        <dsp:cNvSpPr/>
      </dsp:nvSpPr>
      <dsp:spPr>
        <a:xfrm>
          <a:off x="1891822" y="0"/>
          <a:ext cx="1348080" cy="707226"/>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Discuss solutions</a:t>
          </a:r>
        </a:p>
      </dsp:txBody>
      <dsp:txXfrm>
        <a:off x="1912536" y="20714"/>
        <a:ext cx="1306652" cy="665798"/>
      </dsp:txXfrm>
    </dsp:sp>
    <dsp:sp modelId="{55083AA1-6B45-0A4B-8016-D7E6D24BAF5D}">
      <dsp:nvSpPr>
        <dsp:cNvPr id="0" name=""/>
        <dsp:cNvSpPr/>
      </dsp:nvSpPr>
      <dsp:spPr>
        <a:xfrm>
          <a:off x="3374711" y="186451"/>
          <a:ext cx="285793" cy="334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374711" y="253316"/>
        <a:ext cx="200055" cy="200593"/>
      </dsp:txXfrm>
    </dsp:sp>
    <dsp:sp modelId="{831236DD-C5C0-6043-BEC5-CF5150003C9C}">
      <dsp:nvSpPr>
        <dsp:cNvPr id="0" name=""/>
        <dsp:cNvSpPr/>
      </dsp:nvSpPr>
      <dsp:spPr>
        <a:xfrm>
          <a:off x="3779135" y="0"/>
          <a:ext cx="1348080" cy="707226"/>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Propose actions</a:t>
          </a:r>
        </a:p>
      </dsp:txBody>
      <dsp:txXfrm>
        <a:off x="3799849" y="20714"/>
        <a:ext cx="1306652" cy="6657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C5F0F-537B-F843-AD92-7E78D7331BC4}"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F57DB-EE4D-464F-9583-0DB96D199DC0}" type="slidenum">
              <a:rPr lang="en-US" smtClean="0"/>
              <a:t>‹#›</a:t>
            </a:fld>
            <a:endParaRPr lang="en-US"/>
          </a:p>
        </p:txBody>
      </p:sp>
    </p:spTree>
    <p:extLst>
      <p:ext uri="{BB962C8B-B14F-4D97-AF65-F5344CB8AC3E}">
        <p14:creationId xmlns:p14="http://schemas.microsoft.com/office/powerpoint/2010/main" val="45240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17615D-98D6-144B-8058-2CE6E3D1A190}" type="slidenum">
              <a:rPr lang="en-US" smtClean="0"/>
              <a:t>1</a:t>
            </a:fld>
            <a:endParaRPr lang="en-US"/>
          </a:p>
        </p:txBody>
      </p:sp>
    </p:spTree>
    <p:extLst>
      <p:ext uri="{BB962C8B-B14F-4D97-AF65-F5344CB8AC3E}">
        <p14:creationId xmlns:p14="http://schemas.microsoft.com/office/powerpoint/2010/main" val="265910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11</a:t>
            </a:fld>
            <a:endParaRPr lang="en-US"/>
          </a:p>
        </p:txBody>
      </p:sp>
    </p:spTree>
    <p:extLst>
      <p:ext uri="{BB962C8B-B14F-4D97-AF65-F5344CB8AC3E}">
        <p14:creationId xmlns:p14="http://schemas.microsoft.com/office/powerpoint/2010/main" val="335464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12</a:t>
            </a:fld>
            <a:endParaRPr lang="en-US"/>
          </a:p>
        </p:txBody>
      </p:sp>
    </p:spTree>
    <p:extLst>
      <p:ext uri="{BB962C8B-B14F-4D97-AF65-F5344CB8AC3E}">
        <p14:creationId xmlns:p14="http://schemas.microsoft.com/office/powerpoint/2010/main" val="62988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14</a:t>
            </a:fld>
            <a:endParaRPr lang="en-US"/>
          </a:p>
        </p:txBody>
      </p:sp>
    </p:spTree>
    <p:extLst>
      <p:ext uri="{BB962C8B-B14F-4D97-AF65-F5344CB8AC3E}">
        <p14:creationId xmlns:p14="http://schemas.microsoft.com/office/powerpoint/2010/main" val="467507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15</a:t>
            </a:fld>
            <a:endParaRPr lang="en-US"/>
          </a:p>
        </p:txBody>
      </p:sp>
    </p:spTree>
    <p:extLst>
      <p:ext uri="{BB962C8B-B14F-4D97-AF65-F5344CB8AC3E}">
        <p14:creationId xmlns:p14="http://schemas.microsoft.com/office/powerpoint/2010/main" val="398241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16</a:t>
            </a:fld>
            <a:endParaRPr lang="en-US"/>
          </a:p>
        </p:txBody>
      </p:sp>
    </p:spTree>
    <p:extLst>
      <p:ext uri="{BB962C8B-B14F-4D97-AF65-F5344CB8AC3E}">
        <p14:creationId xmlns:p14="http://schemas.microsoft.com/office/powerpoint/2010/main" val="150714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17</a:t>
            </a:fld>
            <a:endParaRPr lang="en-US"/>
          </a:p>
        </p:txBody>
      </p:sp>
    </p:spTree>
    <p:extLst>
      <p:ext uri="{BB962C8B-B14F-4D97-AF65-F5344CB8AC3E}">
        <p14:creationId xmlns:p14="http://schemas.microsoft.com/office/powerpoint/2010/main" val="402364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3</a:t>
            </a:fld>
            <a:endParaRPr lang="en-US"/>
          </a:p>
        </p:txBody>
      </p:sp>
    </p:spTree>
    <p:extLst>
      <p:ext uri="{BB962C8B-B14F-4D97-AF65-F5344CB8AC3E}">
        <p14:creationId xmlns:p14="http://schemas.microsoft.com/office/powerpoint/2010/main" val="427008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4</a:t>
            </a:fld>
            <a:endParaRPr lang="en-US"/>
          </a:p>
        </p:txBody>
      </p:sp>
    </p:spTree>
    <p:extLst>
      <p:ext uri="{BB962C8B-B14F-4D97-AF65-F5344CB8AC3E}">
        <p14:creationId xmlns:p14="http://schemas.microsoft.com/office/powerpoint/2010/main" val="41546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5</a:t>
            </a:fld>
            <a:endParaRPr lang="en-US"/>
          </a:p>
        </p:txBody>
      </p:sp>
    </p:spTree>
    <p:extLst>
      <p:ext uri="{BB962C8B-B14F-4D97-AF65-F5344CB8AC3E}">
        <p14:creationId xmlns:p14="http://schemas.microsoft.com/office/powerpoint/2010/main" val="160151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6</a:t>
            </a:fld>
            <a:endParaRPr lang="en-US"/>
          </a:p>
        </p:txBody>
      </p:sp>
    </p:spTree>
    <p:extLst>
      <p:ext uri="{BB962C8B-B14F-4D97-AF65-F5344CB8AC3E}">
        <p14:creationId xmlns:p14="http://schemas.microsoft.com/office/powerpoint/2010/main" val="183457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7</a:t>
            </a:fld>
            <a:endParaRPr lang="en-US"/>
          </a:p>
        </p:txBody>
      </p:sp>
    </p:spTree>
    <p:extLst>
      <p:ext uri="{BB962C8B-B14F-4D97-AF65-F5344CB8AC3E}">
        <p14:creationId xmlns:p14="http://schemas.microsoft.com/office/powerpoint/2010/main" val="388020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8</a:t>
            </a:fld>
            <a:endParaRPr lang="en-US"/>
          </a:p>
        </p:txBody>
      </p:sp>
    </p:spTree>
    <p:extLst>
      <p:ext uri="{BB962C8B-B14F-4D97-AF65-F5344CB8AC3E}">
        <p14:creationId xmlns:p14="http://schemas.microsoft.com/office/powerpoint/2010/main" val="100642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9</a:t>
            </a:fld>
            <a:endParaRPr lang="en-US"/>
          </a:p>
        </p:txBody>
      </p:sp>
    </p:spTree>
    <p:extLst>
      <p:ext uri="{BB962C8B-B14F-4D97-AF65-F5344CB8AC3E}">
        <p14:creationId xmlns:p14="http://schemas.microsoft.com/office/powerpoint/2010/main" val="423987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57DB-EE4D-464F-9583-0DB96D199DC0}" type="slidenum">
              <a:rPr lang="en-US" smtClean="0"/>
              <a:t>10</a:t>
            </a:fld>
            <a:endParaRPr lang="en-US"/>
          </a:p>
        </p:txBody>
      </p:sp>
    </p:spTree>
    <p:extLst>
      <p:ext uri="{BB962C8B-B14F-4D97-AF65-F5344CB8AC3E}">
        <p14:creationId xmlns:p14="http://schemas.microsoft.com/office/powerpoint/2010/main" val="224464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3612-BF39-15B9-43F9-C84B58B234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0A96339-5542-D857-066F-5253EF4BA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278C21-C7C0-FD39-6886-A8D04055CFBF}"/>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5" name="Footer Placeholder 4">
            <a:extLst>
              <a:ext uri="{FF2B5EF4-FFF2-40B4-BE49-F238E27FC236}">
                <a16:creationId xmlns:a16="http://schemas.microsoft.com/office/drawing/2014/main" id="{396161C5-5A12-FBBA-250E-5D3A5B790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FF6D9-3908-7A0F-BEA0-569EB596DBD2}"/>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406030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1A1F-1198-C50A-CD45-3D396FEE78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079C24-F8C3-3378-6536-2DDE19916C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3E5AC3-81FF-486B-E970-B5733988A15A}"/>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5" name="Footer Placeholder 4">
            <a:extLst>
              <a:ext uri="{FF2B5EF4-FFF2-40B4-BE49-F238E27FC236}">
                <a16:creationId xmlns:a16="http://schemas.microsoft.com/office/drawing/2014/main" id="{09C29E84-36D0-E1A8-7298-92CDDD55F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D4409-7F68-237A-698C-C20547400347}"/>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261985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565D8-027E-118D-F433-401F8AC1964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9E8626A-3537-EE4A-84FE-EEF72625FD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A53613-B436-0B5A-B50E-5A36D88443F9}"/>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5" name="Footer Placeholder 4">
            <a:extLst>
              <a:ext uri="{FF2B5EF4-FFF2-40B4-BE49-F238E27FC236}">
                <a16:creationId xmlns:a16="http://schemas.microsoft.com/office/drawing/2014/main" id="{4FEA55E4-6321-9A06-3FA4-4B925AB18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238D2-9754-F70F-5E05-124CE8AA3248}"/>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10079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0536-D92A-11DD-4C91-7695A45D88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E41AE9-12E1-0400-D05C-235D023872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C3C5DB-7366-252D-CE26-927C120339A2}"/>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5" name="Footer Placeholder 4">
            <a:extLst>
              <a:ext uri="{FF2B5EF4-FFF2-40B4-BE49-F238E27FC236}">
                <a16:creationId xmlns:a16="http://schemas.microsoft.com/office/drawing/2014/main" id="{2B323609-971C-A117-0F5D-C89757F49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2CD85-0714-F696-0897-B0242FC10175}"/>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176847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4BD0-64F1-B8B4-7B73-7C4E87FDBE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03C002-A9D1-BC03-460A-6013AE71D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245F1C-9CE1-286D-5366-51E665917717}"/>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5" name="Footer Placeholder 4">
            <a:extLst>
              <a:ext uri="{FF2B5EF4-FFF2-40B4-BE49-F238E27FC236}">
                <a16:creationId xmlns:a16="http://schemas.microsoft.com/office/drawing/2014/main" id="{B2ECA9F9-A10A-4B03-BA91-F3AD810D4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DB85-E079-763A-7FE0-C5B527E04500}"/>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403922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D945-6E2E-E704-D2BF-42D1341B160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98965A-B1A4-FC91-DAF2-3361854216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20ADEFD-2AA2-5C6E-90F0-EB4DFFBF19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3D6DE1-7DD8-7141-C7AF-3FF3F1B28ABC}"/>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6" name="Footer Placeholder 5">
            <a:extLst>
              <a:ext uri="{FF2B5EF4-FFF2-40B4-BE49-F238E27FC236}">
                <a16:creationId xmlns:a16="http://schemas.microsoft.com/office/drawing/2014/main" id="{5FFB37E6-DAC3-91B5-DD88-E7EF09F9C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84FDA-97E1-030A-DAF5-90CA4C1A158E}"/>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164354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A659-6F6C-2E50-A239-C6F9F696AD9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BC64A5-72B7-18F5-D9B5-C9A05F38D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D26D43-29DF-AC37-A6A7-72FE9D29A4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1005C28-D959-D656-0C8A-588A63B65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6893D8-7A93-662C-629F-1EEC4B6696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8B6F58-741B-75DE-741C-E8886CCD9AE5}"/>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8" name="Footer Placeholder 7">
            <a:extLst>
              <a:ext uri="{FF2B5EF4-FFF2-40B4-BE49-F238E27FC236}">
                <a16:creationId xmlns:a16="http://schemas.microsoft.com/office/drawing/2014/main" id="{D0DD3EB5-BA5D-ED53-4F9D-6DD117E62C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D5A213-AEF4-57C9-1AA2-85A18115049C}"/>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382542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26CC-6233-1B34-ED49-50E241C89F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4183F9-459C-6DE9-9536-5D2BC306D775}"/>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4" name="Footer Placeholder 3">
            <a:extLst>
              <a:ext uri="{FF2B5EF4-FFF2-40B4-BE49-F238E27FC236}">
                <a16:creationId xmlns:a16="http://schemas.microsoft.com/office/drawing/2014/main" id="{8F69E912-6AE2-9648-2F9C-1E3E94DF5A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5B22D8-4D5D-8376-697A-DB4F1956C39D}"/>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186663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458D1-300E-7A09-791D-B3647D0C1E75}"/>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3" name="Footer Placeholder 2">
            <a:extLst>
              <a:ext uri="{FF2B5EF4-FFF2-40B4-BE49-F238E27FC236}">
                <a16:creationId xmlns:a16="http://schemas.microsoft.com/office/drawing/2014/main" id="{FF323B59-2E65-B451-3FA4-CEE1D89238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956ECB-78A0-B34F-DF91-AE101E9CBF0C}"/>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374117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D43C-29D0-7BBA-3351-8BD82B571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BAB816A-1B29-F3E4-9D8A-13162AEEB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77A55F-BC64-4A3F-DC3C-DB8F91693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113398-803F-66DB-612C-6840AF13769D}"/>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6" name="Footer Placeholder 5">
            <a:extLst>
              <a:ext uri="{FF2B5EF4-FFF2-40B4-BE49-F238E27FC236}">
                <a16:creationId xmlns:a16="http://schemas.microsoft.com/office/drawing/2014/main" id="{908E6EA2-F7DF-58F4-31CB-3ED1049BD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B106A-C378-F626-F900-334A7BE984EF}"/>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261123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0F65-773C-174F-57E4-F612302655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2B913F3-E598-5139-D5E1-95A088B91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2BE130-F9D0-194C-4AC0-42C8F5D2F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56604C-8BD2-4703-4555-F9445809F078}"/>
              </a:ext>
            </a:extLst>
          </p:cNvPr>
          <p:cNvSpPr>
            <a:spLocks noGrp="1"/>
          </p:cNvSpPr>
          <p:nvPr>
            <p:ph type="dt" sz="half" idx="10"/>
          </p:nvPr>
        </p:nvSpPr>
        <p:spPr/>
        <p:txBody>
          <a:bodyPr/>
          <a:lstStyle/>
          <a:p>
            <a:fld id="{60E39101-9162-EB40-B3BB-EE691C14606C}" type="datetimeFigureOut">
              <a:rPr lang="en-US" smtClean="0"/>
              <a:t>6/10/2024</a:t>
            </a:fld>
            <a:endParaRPr lang="en-US"/>
          </a:p>
        </p:txBody>
      </p:sp>
      <p:sp>
        <p:nvSpPr>
          <p:cNvPr id="6" name="Footer Placeholder 5">
            <a:extLst>
              <a:ext uri="{FF2B5EF4-FFF2-40B4-BE49-F238E27FC236}">
                <a16:creationId xmlns:a16="http://schemas.microsoft.com/office/drawing/2014/main" id="{5F3AC279-E42C-40E7-6394-F16C9250D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B7718-F020-85DD-266D-F499CA8D1C30}"/>
              </a:ext>
            </a:extLst>
          </p:cNvPr>
          <p:cNvSpPr>
            <a:spLocks noGrp="1"/>
          </p:cNvSpPr>
          <p:nvPr>
            <p:ph type="sldNum" sz="quarter" idx="12"/>
          </p:nvPr>
        </p:nvSpPr>
        <p:spPr/>
        <p:txBody>
          <a:bodyPr/>
          <a:lstStyle/>
          <a:p>
            <a:fld id="{8E6C1DCF-A0F1-8F4D-8DF1-F18BC78DE037}" type="slidenum">
              <a:rPr lang="en-US" smtClean="0"/>
              <a:t>‹#›</a:t>
            </a:fld>
            <a:endParaRPr lang="en-US"/>
          </a:p>
        </p:txBody>
      </p:sp>
    </p:spTree>
    <p:extLst>
      <p:ext uri="{BB962C8B-B14F-4D97-AF65-F5344CB8AC3E}">
        <p14:creationId xmlns:p14="http://schemas.microsoft.com/office/powerpoint/2010/main" val="64085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1167A-A03B-7FAB-6408-9C43D1F04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A7880-CBB4-20B2-EF4D-B82542F26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41FBD-22A2-E6C6-2D7C-12FBEF8F6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39101-9162-EB40-B3BB-EE691C14606C}" type="datetimeFigureOut">
              <a:rPr lang="en-US" smtClean="0"/>
              <a:t>6/10/2024</a:t>
            </a:fld>
            <a:endParaRPr lang="en-US"/>
          </a:p>
        </p:txBody>
      </p:sp>
      <p:sp>
        <p:nvSpPr>
          <p:cNvPr id="5" name="Footer Placeholder 4">
            <a:extLst>
              <a:ext uri="{FF2B5EF4-FFF2-40B4-BE49-F238E27FC236}">
                <a16:creationId xmlns:a16="http://schemas.microsoft.com/office/drawing/2014/main" id="{595D9EA5-5D6F-7413-0686-6A988DD08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B23A4E-DAE2-722A-BB5A-BD63A5A2C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C1DCF-A0F1-8F4D-8DF1-F18BC78DE037}" type="slidenum">
              <a:rPr lang="en-US" smtClean="0"/>
              <a:t>‹#›</a:t>
            </a:fld>
            <a:endParaRPr lang="en-US"/>
          </a:p>
        </p:txBody>
      </p:sp>
    </p:spTree>
    <p:extLst>
      <p:ext uri="{BB962C8B-B14F-4D97-AF65-F5344CB8AC3E}">
        <p14:creationId xmlns:p14="http://schemas.microsoft.com/office/powerpoint/2010/main" val="144200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diagramColors" Target="../diagrams/colors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mailto:cstone@mulberryschoolstrust.org"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9000">
              <a:schemeClr val="bg1"/>
            </a:gs>
            <a:gs pos="83000">
              <a:srgbClr val="F8CC36"/>
            </a:gs>
            <a:gs pos="100000">
              <a:srgbClr val="F8CC36"/>
            </a:gs>
          </a:gsLst>
          <a:lin ang="54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5CF3B6-6724-5228-7ADF-BF7D87EAEE03}"/>
              </a:ext>
            </a:extLst>
          </p:cNvPr>
          <p:cNvPicPr>
            <a:picLocks noChangeAspect="1"/>
          </p:cNvPicPr>
          <p:nvPr/>
        </p:nvPicPr>
        <p:blipFill rotWithShape="1">
          <a:blip r:embed="rId3"/>
          <a:srcRect t="25939" b="31758"/>
          <a:stretch/>
        </p:blipFill>
        <p:spPr>
          <a:xfrm>
            <a:off x="3194057" y="98266"/>
            <a:ext cx="6169076" cy="2598218"/>
          </a:xfrm>
          <a:prstGeom prst="rect">
            <a:avLst/>
          </a:prstGeom>
        </p:spPr>
      </p:pic>
      <p:graphicFrame>
        <p:nvGraphicFramePr>
          <p:cNvPr id="3" name="Diagram 2">
            <a:extLst>
              <a:ext uri="{FF2B5EF4-FFF2-40B4-BE49-F238E27FC236}">
                <a16:creationId xmlns:a16="http://schemas.microsoft.com/office/drawing/2014/main" id="{2128FA61-19B5-35A4-B73A-CF6A71DCBF31}"/>
              </a:ext>
            </a:extLst>
          </p:cNvPr>
          <p:cNvGraphicFramePr/>
          <p:nvPr>
            <p:extLst>
              <p:ext uri="{D42A27DB-BD31-4B8C-83A1-F6EECF244321}">
                <p14:modId xmlns:p14="http://schemas.microsoft.com/office/powerpoint/2010/main" val="511269001"/>
              </p:ext>
            </p:extLst>
          </p:nvPr>
        </p:nvGraphicFramePr>
        <p:xfrm>
          <a:off x="3530137" y="5953671"/>
          <a:ext cx="5131726" cy="707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1D94A5F6-8A15-4F00-1761-1DAB72839079}"/>
              </a:ext>
            </a:extLst>
          </p:cNvPr>
          <p:cNvSpPr txBox="1"/>
          <p:nvPr/>
        </p:nvSpPr>
        <p:spPr>
          <a:xfrm>
            <a:off x="1281523" y="2680251"/>
            <a:ext cx="9994143" cy="1323439"/>
          </a:xfrm>
          <a:prstGeom prst="rect">
            <a:avLst/>
          </a:prstGeom>
          <a:noFill/>
        </p:spPr>
        <p:txBody>
          <a:bodyPr wrap="square">
            <a:spAutoFit/>
          </a:bodyPr>
          <a:lstStyle/>
          <a:p>
            <a:pPr algn="ctr" defTabSz="649224">
              <a:spcAft>
                <a:spcPts val="6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“Bridging the gap between </a:t>
            </a:r>
            <a:r>
              <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education</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and </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employment</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to create a better </a:t>
            </a:r>
            <a:r>
              <a:rPr lang="en-US" sz="3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INDUSTRY</a:t>
            </a:r>
            <a:r>
              <a:rPr lang="en-US" sz="3600" b="1" dirty="0">
                <a:effectLst/>
                <a:latin typeface="Calibri" panose="020F0502020204030204" pitchFamily="34" charset="0"/>
                <a:ea typeface="Calibri" panose="020F0502020204030204" pitchFamily="34" charset="0"/>
                <a:cs typeface="Times New Roman" panose="02020603050405020304" pitchFamily="18" charset="0"/>
              </a:rPr>
              <a:t>”</a:t>
            </a:r>
            <a:r>
              <a:rPr lang="en-GB" sz="4400" dirty="0">
                <a:effectLst/>
              </a:rPr>
              <a:t>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28" descr="Red Puzzle Connection Closeup 2 Stock Photo - Download Image Now - Puzzle,  Red, Bridge - Built Structure - iStock">
            <a:extLst>
              <a:ext uri="{FF2B5EF4-FFF2-40B4-BE49-F238E27FC236}">
                <a16:creationId xmlns:a16="http://schemas.microsoft.com/office/drawing/2014/main" id="{91120FFD-9787-33CE-B565-324196C43F8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233" b="95058" l="0" r="88072">
                        <a14:foregroundMark x1="18137" y1="99419" x2="18743" y2="98759"/>
                        <a14:foregroundMark x1="44118" y1="68023" x2="9641" y2="78488"/>
                        <a14:foregroundMark x1="9641" y1="78488" x2="5065" y2="70349"/>
                        <a14:foregroundMark x1="5065" y1="70349" x2="11438" y2="56686"/>
                        <a14:foregroundMark x1="11438" y1="56686" x2="28922" y2="51453"/>
                        <a14:foregroundMark x1="68134" y1="59504" x2="68284" y2="59278"/>
                        <a14:foregroundMark x1="57843" y1="27907" x2="69935" y2="23547"/>
                        <a14:foregroundMark x1="69935" y1="23547" x2="75654" y2="31105"/>
                        <a14:foregroundMark x1="75654" y1="31105" x2="83660" y2="21802"/>
                        <a14:foregroundMark x1="83660" y1="21802" x2="88072" y2="13081"/>
                        <a14:foregroundMark x1="36275" y1="80814" x2="41993" y2="85756"/>
                        <a14:foregroundMark x1="41993" y1="85756" x2="38889" y2="77616"/>
                        <a14:foregroundMark x1="41667" y1="80523" x2="39379" y2="89244"/>
                        <a14:foregroundMark x1="42320" y1="81977" x2="43627" y2="84884"/>
                        <a14:foregroundMark x1="42810" y1="81105" x2="42810" y2="81105"/>
                        <a14:foregroundMark x1="41667" y1="80523" x2="42974" y2="80814"/>
                        <a14:foregroundMark x1="41993" y1="81686" x2="43301" y2="81105"/>
                        <a14:foregroundMark x1="43791" y1="84884" x2="39706" y2="89244"/>
                        <a14:foregroundMark x1="38725" y1="90116" x2="40523" y2="89826"/>
                        <a14:foregroundMark x1="10948" y1="95349" x2="17157" y2="95058"/>
                        <a14:foregroundMark x1="17157" y1="95058" x2="17157" y2="94767"/>
                        <a14:foregroundMark x1="68627" y1="48837" x2="74346" y2="42733"/>
                        <a14:foregroundMark x1="76591" y1="45478" x2="79575" y2="49128"/>
                        <a14:foregroundMark x1="74346" y1="42733" x2="75402" y2="44024"/>
                        <a14:foregroundMark x1="79708" y1="39949" x2="79739" y2="37791"/>
                        <a14:foregroundMark x1="79575" y1="49128" x2="79665" y2="42912"/>
                        <a14:foregroundMark x1="79739" y1="37791" x2="84967" y2="34884"/>
                        <a14:foregroundMark x1="68627" y1="14826" x2="74673" y2="12209"/>
                        <a14:foregroundMark x1="74673" y1="12209" x2="78105" y2="15988"/>
                        <a14:foregroundMark x1="81373" y1="14826" x2="85458" y2="10465"/>
                        <a14:foregroundMark x1="81373" y1="13953" x2="82026" y2="14244"/>
                        <a14:foregroundMark x1="84314" y1="11919" x2="80719" y2="9012"/>
                        <a14:foregroundMark x1="78299" y1="9458" x2="79248" y2="7558"/>
                        <a14:foregroundMark x1="78758" y1="6977" x2="77778" y2="8430"/>
                        <a14:backgroundMark x1="50163" y1="22965" x2="52109" y2="14657"/>
                        <a14:backgroundMark x1="56040" y1="69778" x2="69822" y2="54124"/>
                        <a14:backgroundMark x1="50490" y1="21221" x2="31536" y2="34884"/>
                        <a14:backgroundMark x1="31536" y1="34884" x2="30967" y2="35896"/>
                        <a14:backgroundMark x1="31046" y1="37500" x2="24673" y2="40116"/>
                        <a14:backgroundMark x1="24673" y1="40116" x2="19444" y2="33140"/>
                        <a14:backgroundMark x1="19444" y1="33140" x2="13399" y2="38953"/>
                        <a14:backgroundMark x1="13399" y1="38953" x2="10621" y2="49419"/>
                        <a14:backgroundMark x1="10621" y1="49419" x2="0" y2="56395"/>
                        <a14:backgroundMark x1="50817" y1="21802" x2="53922" y2="12209"/>
                        <a14:backgroundMark x1="53922" y1="12209" x2="59967" y2="9884"/>
                        <a14:backgroundMark x1="59967" y1="9884" x2="65686" y2="15116"/>
                        <a14:backgroundMark x1="65686" y1="15116" x2="69274" y2="12745"/>
                        <a14:backgroundMark x1="78658" y1="6820" x2="78922" y2="5233"/>
                        <a14:backgroundMark x1="53758" y1="9884" x2="52451" y2="13372"/>
                        <a14:backgroundMark x1="51307" y1="21221" x2="51307" y2="22674"/>
                        <a14:backgroundMark x1="30719" y1="37209" x2="30719" y2="37209"/>
                        <a14:backgroundMark x1="31209" y1="37500" x2="31209" y2="37500"/>
                        <a14:backgroundMark x1="31046" y1="37500" x2="31046" y2="37500"/>
                        <a14:backgroundMark x1="30882" y1="38081" x2="31536" y2="37791"/>
                        <a14:backgroundMark x1="51144" y1="22093" x2="51797" y2="21512"/>
                        <a14:backgroundMark x1="52124" y1="17442" x2="55556" y2="8430"/>
                        <a14:backgroundMark x1="55556" y1="8430" x2="55556" y2="8721"/>
                        <a14:backgroundMark x1="53922" y1="9593" x2="53595" y2="13081"/>
                        <a14:backgroundMark x1="51471" y1="13372" x2="52288" y2="12791"/>
                        <a14:backgroundMark x1="59967" y1="7558" x2="61601" y2="7849"/>
                        <a14:backgroundMark x1="52124" y1="11628" x2="52941" y2="15698"/>
                        <a14:backgroundMark x1="65686" y1="8721" x2="75654" y2="6395"/>
                        <a14:backgroundMark x1="19608" y1="95640" x2="31536" y2="85174"/>
                        <a14:backgroundMark x1="31536" y1="85174" x2="37255" y2="90698"/>
                        <a14:backgroundMark x1="37255" y1="90698" x2="38632" y2="90391"/>
                        <a14:backgroundMark x1="43637" y1="76543" x2="47712" y2="70930"/>
                        <a14:backgroundMark x1="47712" y1="70930" x2="54085" y2="72093"/>
                        <a14:backgroundMark x1="54085" y1="72093" x2="56046" y2="69767"/>
                        <a14:backgroundMark x1="44610" y1="89623" x2="44444" y2="90988"/>
                        <a14:backgroundMark x1="45453" y1="82692" x2="44932" y2="86976"/>
                        <a14:backgroundMark x1="45752" y1="80233" x2="45610" y2="81403"/>
                        <a14:backgroundMark x1="44444" y1="90988" x2="44281" y2="91279"/>
                        <a14:backgroundMark x1="36438" y1="91570" x2="36765" y2="92442"/>
                        <a14:backgroundMark x1="47059" y1="75872" x2="47876" y2="79360"/>
                        <a14:backgroundMark x1="47059" y1="75291" x2="47712" y2="81105"/>
                        <a14:backgroundMark x1="48203" y1="86919" x2="42320" y2="95930"/>
                        <a14:backgroundMark x1="47386" y1="84884" x2="48366" y2="86919"/>
                        <a14:backgroundMark x1="68954" y1="50872" x2="73251" y2="47275"/>
                        <a14:backgroundMark x1="79138" y1="51549" x2="80065" y2="52616"/>
                        <a14:backgroundMark x1="78558" y1="50881" x2="78765" y2="51119"/>
                        <a14:backgroundMark x1="80065" y1="52616" x2="84641" y2="50581"/>
                        <a14:backgroundMark x1="73366" y1="54942" x2="68464" y2="67442"/>
                        <a14:backgroundMark x1="68464" y1="67442" x2="61111" y2="76744"/>
                        <a14:backgroundMark x1="61111" y1="76744" x2="57843" y2="76453"/>
                        <a14:backgroundMark x1="72712" y1="54360" x2="74346" y2="53779"/>
                        <a14:backgroundMark x1="83497" y1="53779" x2="85458" y2="53779"/>
                        <a14:backgroundMark x1="75000" y1="52907" x2="74673" y2="54360"/>
                        <a14:backgroundMark x1="66993" y1="60465" x2="60458" y2="71512"/>
                        <a14:backgroundMark x1="59967" y1="70930" x2="59477" y2="72384"/>
                        <a14:backgroundMark x1="56536" y1="73837" x2="53105" y2="74709"/>
                        <a14:backgroundMark x1="67974" y1="59302" x2="66993" y2="61337"/>
                        <a14:backgroundMark x1="56209" y1="73256" x2="56863" y2="74128"/>
                        <a14:backgroundMark x1="77288" y1="7267" x2="74183" y2="9302"/>
                        <a14:backgroundMark x1="76144" y1="5814" x2="77288" y2="6105"/>
                        <a14:backgroundMark x1="79739" y1="40407" x2="80392" y2="42151"/>
                        <a14:backgroundMark x1="79902" y1="39826" x2="80392" y2="42151"/>
                        <a14:backgroundMark x1="74673" y1="45930" x2="76307" y2="46221"/>
                      </a14:backgroundRemoval>
                    </a14:imgEffect>
                  </a14:imgLayer>
                </a14:imgProps>
              </a:ext>
              <a:ext uri="{28A0092B-C50C-407E-A947-70E740481C1C}">
                <a14:useLocalDpi xmlns:a14="http://schemas.microsoft.com/office/drawing/2010/main" val="0"/>
              </a:ext>
            </a:extLst>
          </a:blip>
          <a:srcRect l="3" t="5359" r="14777" b="703"/>
          <a:stretch/>
        </p:blipFill>
        <p:spPr bwMode="auto">
          <a:xfrm rot="1411911">
            <a:off x="5051848" y="4380454"/>
            <a:ext cx="2124871" cy="1316496"/>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95B27E8B-38D0-40BB-1C9F-680854E0111B}"/>
              </a:ext>
            </a:extLst>
          </p:cNvPr>
          <p:cNvSpPr/>
          <p:nvPr/>
        </p:nvSpPr>
        <p:spPr>
          <a:xfrm>
            <a:off x="3807807" y="4478020"/>
            <a:ext cx="1331707" cy="1121366"/>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E8B7171-6B84-A715-5653-C26C4B6D42C6}"/>
              </a:ext>
            </a:extLst>
          </p:cNvPr>
          <p:cNvSpPr/>
          <p:nvPr/>
        </p:nvSpPr>
        <p:spPr>
          <a:xfrm>
            <a:off x="7110669" y="4447115"/>
            <a:ext cx="1331707" cy="1130454"/>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D6F2AC8-8AC3-3EE7-494C-1767078A8F6B}"/>
              </a:ext>
            </a:extLst>
          </p:cNvPr>
          <p:cNvSpPr/>
          <p:nvPr/>
        </p:nvSpPr>
        <p:spPr>
          <a:xfrm>
            <a:off x="2923018" y="4853460"/>
            <a:ext cx="3101284" cy="400110"/>
          </a:xfrm>
          <a:prstGeom prst="rect">
            <a:avLst/>
          </a:prstGeom>
          <a:noFill/>
        </p:spPr>
        <p:txBody>
          <a:bodyPr wrap="square" lIns="91440" tIns="45720" rIns="91440" bIns="45720">
            <a:spAutoFit/>
          </a:bodyPr>
          <a:lstStyle/>
          <a:p>
            <a:pPr algn="ctr"/>
            <a:r>
              <a:rPr lang="en-GB" sz="2000" dirty="0">
                <a:ln w="0"/>
                <a:latin typeface="Dreaming Outloud Pro" panose="020F0502020204030204" pitchFamily="34" charset="0"/>
                <a:cs typeface="Dreaming Outloud Pro" panose="020F0502020204030204" pitchFamily="34" charset="0"/>
              </a:rPr>
              <a:t>Education</a:t>
            </a:r>
            <a:endParaRPr lang="en-GB" sz="2800" b="0" cap="none" spc="0" dirty="0">
              <a:ln w="0"/>
              <a:effectLst>
                <a:outerShdw blurRad="38100" dist="25400" dir="5400000" algn="ctr" rotWithShape="0">
                  <a:srgbClr val="6E747A">
                    <a:alpha val="43000"/>
                  </a:srgbClr>
                </a:outerShdw>
              </a:effectLst>
              <a:latin typeface="Dreaming Outloud Pro" panose="020F0502020204030204" pitchFamily="34" charset="0"/>
              <a:cs typeface="Dreaming Outloud Pro" panose="020F0502020204030204" pitchFamily="34" charset="0"/>
            </a:endParaRPr>
          </a:p>
        </p:txBody>
      </p:sp>
      <p:sp>
        <p:nvSpPr>
          <p:cNvPr id="33" name="Rectangle 32">
            <a:extLst>
              <a:ext uri="{FF2B5EF4-FFF2-40B4-BE49-F238E27FC236}">
                <a16:creationId xmlns:a16="http://schemas.microsoft.com/office/drawing/2014/main" id="{96F42F56-8107-EC4A-52CF-D2D6C20E8C4C}"/>
              </a:ext>
            </a:extLst>
          </p:cNvPr>
          <p:cNvSpPr/>
          <p:nvPr/>
        </p:nvSpPr>
        <p:spPr>
          <a:xfrm>
            <a:off x="6278595" y="4856855"/>
            <a:ext cx="3101284" cy="307777"/>
          </a:xfrm>
          <a:prstGeom prst="rect">
            <a:avLst/>
          </a:prstGeom>
          <a:noFill/>
        </p:spPr>
        <p:txBody>
          <a:bodyPr wrap="square" lIns="91440" tIns="45720" rIns="91440" bIns="45720">
            <a:spAutoFit/>
          </a:bodyPr>
          <a:lstStyle/>
          <a:p>
            <a:pPr algn="ctr"/>
            <a:r>
              <a:rPr lang="en-GB" sz="1400" dirty="0">
                <a:ln w="0"/>
                <a:effectLst>
                  <a:outerShdw blurRad="38100" dist="25400" dir="5400000" algn="ctr" rotWithShape="0">
                    <a:srgbClr val="6E747A">
                      <a:alpha val="43000"/>
                    </a:srgbClr>
                  </a:outerShdw>
                </a:effectLst>
                <a:latin typeface="Dreaming Outloud Pro" panose="03050502040302030504" pitchFamily="66" charset="77"/>
                <a:cs typeface="Dreaming Outloud Pro" panose="03050502040302030504" pitchFamily="66" charset="77"/>
              </a:rPr>
              <a:t>Employment</a:t>
            </a:r>
            <a:endParaRPr lang="en-GB" b="0" cap="none" spc="0" dirty="0">
              <a:ln w="0"/>
              <a:effectLst>
                <a:outerShdw blurRad="38100" dist="25400" dir="5400000" algn="ctr" rotWithShape="0">
                  <a:srgbClr val="6E747A">
                    <a:alpha val="43000"/>
                  </a:srgbClr>
                </a:outerShdw>
              </a:effectLst>
              <a:latin typeface="Dreaming Outloud Pro" panose="03050502040302030504" pitchFamily="66" charset="77"/>
              <a:cs typeface="Dreaming Outloud Pro" panose="03050502040302030504" pitchFamily="66" charset="77"/>
            </a:endParaRPr>
          </a:p>
        </p:txBody>
      </p:sp>
      <p:pic>
        <p:nvPicPr>
          <p:cNvPr id="5" name="Picture 4">
            <a:extLst>
              <a:ext uri="{FF2B5EF4-FFF2-40B4-BE49-F238E27FC236}">
                <a16:creationId xmlns:a16="http://schemas.microsoft.com/office/drawing/2014/main" id="{8A77A447-011A-863F-4ED4-B050008834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475" y="262622"/>
            <a:ext cx="2405776" cy="921929"/>
          </a:xfrm>
          <a:prstGeom prst="rect">
            <a:avLst/>
          </a:prstGeom>
        </p:spPr>
      </p:pic>
      <p:pic>
        <p:nvPicPr>
          <p:cNvPr id="1026" name="Picture 2" descr="The Royal Central School of Speech and ...">
            <a:extLst>
              <a:ext uri="{FF2B5EF4-FFF2-40B4-BE49-F238E27FC236}">
                <a16:creationId xmlns:a16="http://schemas.microsoft.com/office/drawing/2014/main" id="{6AE8A71B-386C-7771-AEE3-6637AA547B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20186" y="834887"/>
            <a:ext cx="2480893" cy="818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for a university&#10;&#10;Description automatically generated">
            <a:extLst>
              <a:ext uri="{FF2B5EF4-FFF2-40B4-BE49-F238E27FC236}">
                <a16:creationId xmlns:a16="http://schemas.microsoft.com/office/drawing/2014/main" id="{836FAB63-2DE2-13F3-E189-15675815055A}"/>
              </a:ext>
            </a:extLst>
          </p:cNvPr>
          <p:cNvPicPr>
            <a:picLocks noChangeAspect="1"/>
          </p:cNvPicPr>
          <p:nvPr/>
        </p:nvPicPr>
        <p:blipFill>
          <a:blip r:embed="rId13"/>
          <a:stretch>
            <a:fillRect/>
          </a:stretch>
        </p:blipFill>
        <p:spPr>
          <a:xfrm>
            <a:off x="1012536" y="1230610"/>
            <a:ext cx="931653" cy="915080"/>
          </a:xfrm>
          <a:prstGeom prst="rect">
            <a:avLst/>
          </a:prstGeom>
        </p:spPr>
      </p:pic>
    </p:spTree>
    <p:extLst>
      <p:ext uri="{BB962C8B-B14F-4D97-AF65-F5344CB8AC3E}">
        <p14:creationId xmlns:p14="http://schemas.microsoft.com/office/powerpoint/2010/main" val="1518282476"/>
      </p:ext>
    </p:extLst>
  </p:cSld>
  <p:clrMapOvr>
    <a:masterClrMapping/>
  </p:clrMapOvr>
  <mc:AlternateContent xmlns:mc="http://schemas.openxmlformats.org/markup-compatibility/2006" xmlns:p14="http://schemas.microsoft.com/office/powerpoint/2010/main">
    <mc:Choice Requires="p14">
      <p:transition spd="slow" p14:dur="2000" advTm="4530"/>
    </mc:Choice>
    <mc:Fallback xmlns="">
      <p:transition spd="slow" advTm="45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211CB6-7008-3EEA-4986-6CC546EF196C}"/>
              </a:ext>
            </a:extLst>
          </p:cNvPr>
          <p:cNvSpPr/>
          <p:nvPr/>
        </p:nvSpPr>
        <p:spPr>
          <a:xfrm>
            <a:off x="238916" y="1870896"/>
            <a:ext cx="11714167" cy="47372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3D797D22-7565-FCA4-9DF2-24DB03CAD14A}"/>
              </a:ext>
            </a:extLst>
          </p:cNvPr>
          <p:cNvSpPr/>
          <p:nvPr/>
        </p:nvSpPr>
        <p:spPr>
          <a:xfrm>
            <a:off x="116378" y="30914"/>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9" name="TextBox 8">
            <a:extLst>
              <a:ext uri="{FF2B5EF4-FFF2-40B4-BE49-F238E27FC236}">
                <a16:creationId xmlns:a16="http://schemas.microsoft.com/office/drawing/2014/main" id="{45264E92-947E-F91C-D85E-493D0BE535EE}"/>
              </a:ext>
            </a:extLst>
          </p:cNvPr>
          <p:cNvSpPr txBox="1"/>
          <p:nvPr/>
        </p:nvSpPr>
        <p:spPr>
          <a:xfrm>
            <a:off x="116378" y="1410338"/>
            <a:ext cx="11000273" cy="461665"/>
          </a:xfrm>
          <a:prstGeom prst="rect">
            <a:avLst/>
          </a:prstGeom>
          <a:noFill/>
        </p:spPr>
        <p:txBody>
          <a:bodyPr wrap="square">
            <a:spAutoFit/>
          </a:bodyPr>
          <a:lstStyle/>
          <a:p>
            <a:r>
              <a:rPr lang="en-US" sz="2400" b="1" dirty="0"/>
              <a:t>What are some of the problems / barriers you are encountering in </a:t>
            </a:r>
            <a:r>
              <a:rPr lang="en-US" sz="2400" b="1" dirty="0">
                <a:solidFill>
                  <a:srgbClr val="FF0000"/>
                </a:solidFill>
              </a:rPr>
              <a:t>employment</a:t>
            </a:r>
            <a:r>
              <a:rPr lang="en-US" sz="2400" b="1" dirty="0"/>
              <a:t>?</a:t>
            </a:r>
          </a:p>
        </p:txBody>
      </p:sp>
      <p:sp>
        <p:nvSpPr>
          <p:cNvPr id="13" name="Rectangle 12">
            <a:extLst>
              <a:ext uri="{FF2B5EF4-FFF2-40B4-BE49-F238E27FC236}">
                <a16:creationId xmlns:a16="http://schemas.microsoft.com/office/drawing/2014/main" id="{62ABF160-9983-0041-EFE7-6008AD491A1E}"/>
              </a:ext>
            </a:extLst>
          </p:cNvPr>
          <p:cNvSpPr/>
          <p:nvPr/>
        </p:nvSpPr>
        <p:spPr>
          <a:xfrm>
            <a:off x="326552" y="1968017"/>
            <a:ext cx="7772354" cy="95410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800" dirty="0">
                <a:ln w="0"/>
                <a:effectLst>
                  <a:outerShdw blurRad="38100" dist="19050" dir="2700000" algn="tl" rotWithShape="0">
                    <a:schemeClr val="dk1">
                      <a:alpha val="40000"/>
                    </a:schemeClr>
                  </a:outerShdw>
                </a:effectLst>
              </a:rPr>
              <a:t>Recruitment &amp; retention</a:t>
            </a:r>
          </a:p>
          <a:p>
            <a:r>
              <a:rPr lang="en-GB" sz="2800" dirty="0">
                <a:ln w="0"/>
                <a:effectLst>
                  <a:outerShdw blurRad="38100" dist="19050" dir="2700000" algn="tl" rotWithShape="0">
                    <a:schemeClr val="dk1">
                      <a:alpha val="40000"/>
                    </a:schemeClr>
                  </a:outerShdw>
                </a:effectLst>
              </a:rPr>
              <a:t>	 crisis</a:t>
            </a: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20CB7B71-B1C0-F073-9E88-B4BA6896D3CF}"/>
              </a:ext>
            </a:extLst>
          </p:cNvPr>
          <p:cNvSpPr/>
          <p:nvPr/>
        </p:nvSpPr>
        <p:spPr>
          <a:xfrm>
            <a:off x="326552" y="4039909"/>
            <a:ext cx="7772354" cy="95410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800" dirty="0">
                <a:ln w="0"/>
                <a:effectLst>
                  <a:outerShdw blurRad="38100" dist="19050" dir="2700000" algn="tl" rotWithShape="0">
                    <a:schemeClr val="dk1">
                      <a:alpha val="40000"/>
                    </a:schemeClr>
                  </a:outerShdw>
                </a:effectLst>
              </a:rPr>
              <a:t>Skills gap / HOD roles </a:t>
            </a:r>
          </a:p>
          <a:p>
            <a:r>
              <a:rPr lang="en-GB" sz="2800" dirty="0">
                <a:ln w="0"/>
                <a:effectLst>
                  <a:outerShdw blurRad="38100" dist="19050" dir="2700000" algn="tl" rotWithShape="0">
                    <a:schemeClr val="dk1">
                      <a:alpha val="40000"/>
                    </a:schemeClr>
                  </a:outerShdw>
                </a:effectLst>
              </a:rPr>
              <a:t>	recruitment issue</a:t>
            </a:r>
            <a:endParaRPr lang="en-GB" sz="1400" dirty="0">
              <a:ln w="0"/>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FCCE9E54-B68C-920C-6579-FC00F331ADEE}"/>
              </a:ext>
            </a:extLst>
          </p:cNvPr>
          <p:cNvSpPr/>
          <p:nvPr/>
        </p:nvSpPr>
        <p:spPr>
          <a:xfrm>
            <a:off x="338370" y="3041498"/>
            <a:ext cx="7772354" cy="523220"/>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800" dirty="0">
                <a:ln w="0"/>
                <a:effectLst>
                  <a:outerShdw blurRad="38100" dist="19050" dir="2700000" algn="tl" rotWithShape="0">
                    <a:schemeClr val="dk1">
                      <a:alpha val="40000"/>
                    </a:schemeClr>
                  </a:outerShdw>
                </a:effectLst>
              </a:rPr>
              <a:t>Graduate expectations</a:t>
            </a:r>
          </a:p>
        </p:txBody>
      </p:sp>
      <p:sp>
        <p:nvSpPr>
          <p:cNvPr id="16" name="Rectangle 15">
            <a:extLst>
              <a:ext uri="{FF2B5EF4-FFF2-40B4-BE49-F238E27FC236}">
                <a16:creationId xmlns:a16="http://schemas.microsoft.com/office/drawing/2014/main" id="{8383CC10-0DCF-101D-0AEA-27D54ADA3A8C}"/>
              </a:ext>
            </a:extLst>
          </p:cNvPr>
          <p:cNvSpPr/>
          <p:nvPr/>
        </p:nvSpPr>
        <p:spPr>
          <a:xfrm>
            <a:off x="5434542" y="5505975"/>
            <a:ext cx="7772354" cy="95410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800" dirty="0">
                <a:ln w="0"/>
                <a:effectLst>
                  <a:outerShdw blurRad="38100" dist="19050" dir="2700000" algn="tl" rotWithShape="0">
                    <a:schemeClr val="dk1">
                      <a:alpha val="40000"/>
                    </a:schemeClr>
                  </a:outerShdw>
                </a:effectLst>
              </a:rPr>
              <a:t>Do we know what is being </a:t>
            </a:r>
          </a:p>
          <a:p>
            <a:r>
              <a:rPr lang="en-GB" sz="2800" dirty="0">
                <a:ln w="0"/>
                <a:effectLst>
                  <a:outerShdw blurRad="38100" dist="19050" dir="2700000" algn="tl" rotWithShape="0">
                    <a:schemeClr val="dk1">
                      <a:alpha val="40000"/>
                    </a:schemeClr>
                  </a:outerShdw>
                </a:effectLst>
              </a:rPr>
              <a:t>	taught by education?</a:t>
            </a:r>
          </a:p>
        </p:txBody>
      </p:sp>
      <p:sp>
        <p:nvSpPr>
          <p:cNvPr id="17" name="Rectangle 16">
            <a:extLst>
              <a:ext uri="{FF2B5EF4-FFF2-40B4-BE49-F238E27FC236}">
                <a16:creationId xmlns:a16="http://schemas.microsoft.com/office/drawing/2014/main" id="{2C24B3D6-C60B-9FF1-2FF7-5CFA455BA285}"/>
              </a:ext>
            </a:extLst>
          </p:cNvPr>
          <p:cNvSpPr/>
          <p:nvPr/>
        </p:nvSpPr>
        <p:spPr>
          <a:xfrm>
            <a:off x="321032" y="5266283"/>
            <a:ext cx="10426064" cy="95410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800" dirty="0">
                <a:ln w="0"/>
                <a:effectLst>
                  <a:outerShdw blurRad="38100" dist="19050" dir="2700000" algn="tl" rotWithShape="0">
                    <a:schemeClr val="dk1">
                      <a:alpha val="40000"/>
                    </a:schemeClr>
                  </a:outerShdw>
                </a:effectLst>
              </a:rPr>
              <a:t>Graduates not ready </a:t>
            </a:r>
          </a:p>
          <a:p>
            <a:r>
              <a:rPr lang="en-GB" sz="2800" dirty="0">
                <a:ln w="0"/>
                <a:effectLst>
                  <a:outerShdw blurRad="38100" dist="19050" dir="2700000" algn="tl" rotWithShape="0">
                    <a:schemeClr val="dk1">
                      <a:alpha val="40000"/>
                    </a:schemeClr>
                  </a:outerShdw>
                </a:effectLst>
              </a:rPr>
              <a:t>	for employment roles</a:t>
            </a:r>
            <a:r>
              <a:rPr lang="en-GB" sz="2800" b="0" cap="none" spc="0" dirty="0">
                <a:ln w="0"/>
                <a:solidFill>
                  <a:schemeClr val="tx1"/>
                </a:solidFill>
                <a:effectLst>
                  <a:outerShdw blurRad="38100" dist="19050" dir="2700000" algn="tl" rotWithShape="0">
                    <a:schemeClr val="dk1">
                      <a:alpha val="40000"/>
                    </a:schemeClr>
                  </a:outerShdw>
                </a:effectLst>
              </a:rPr>
              <a:t> </a:t>
            </a:r>
          </a:p>
        </p:txBody>
      </p:sp>
      <p:sp>
        <p:nvSpPr>
          <p:cNvPr id="2" name="Rectangle 1">
            <a:extLst>
              <a:ext uri="{FF2B5EF4-FFF2-40B4-BE49-F238E27FC236}">
                <a16:creationId xmlns:a16="http://schemas.microsoft.com/office/drawing/2014/main" id="{2FEA069F-FB3B-AB2B-B348-FC543DA77462}"/>
              </a:ext>
            </a:extLst>
          </p:cNvPr>
          <p:cNvSpPr/>
          <p:nvPr/>
        </p:nvSpPr>
        <p:spPr>
          <a:xfrm>
            <a:off x="3465576" y="126806"/>
            <a:ext cx="4798243" cy="923330"/>
          </a:xfrm>
          <a:prstGeom prst="rect">
            <a:avLst/>
          </a:prstGeom>
          <a:noFill/>
        </p:spPr>
        <p:txBody>
          <a:bodyPr wrap="square" lIns="91440" tIns="45720" rIns="91440" bIns="45720">
            <a:spAutoFit/>
          </a:bodyPr>
          <a:lstStyle/>
          <a:p>
            <a:pPr algn="ctr"/>
            <a:r>
              <a:rPr lang="en-GB"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EMPLOYMENT</a:t>
            </a:r>
            <a:endParaRPr lang="en-GB"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0" name="Picture 9" descr="A black background with white text&#10;&#10;Description automatically generated">
            <a:extLst>
              <a:ext uri="{FF2B5EF4-FFF2-40B4-BE49-F238E27FC236}">
                <a16:creationId xmlns:a16="http://schemas.microsoft.com/office/drawing/2014/main" id="{0B0B730B-924A-4C7F-B785-C955A6FAF887}"/>
              </a:ext>
            </a:extLst>
          </p:cNvPr>
          <p:cNvPicPr>
            <a:picLocks noChangeAspect="1"/>
          </p:cNvPicPr>
          <p:nvPr/>
        </p:nvPicPr>
        <p:blipFill>
          <a:blip r:embed="rId5"/>
          <a:stretch>
            <a:fillRect/>
          </a:stretch>
        </p:blipFill>
        <p:spPr>
          <a:xfrm>
            <a:off x="5451948" y="2044333"/>
            <a:ext cx="6413500" cy="1905000"/>
          </a:xfrm>
          <a:prstGeom prst="rect">
            <a:avLst/>
          </a:prstGeom>
        </p:spPr>
      </p:pic>
      <p:sp>
        <p:nvSpPr>
          <p:cNvPr id="11" name="Rectangle 10">
            <a:extLst>
              <a:ext uri="{FF2B5EF4-FFF2-40B4-BE49-F238E27FC236}">
                <a16:creationId xmlns:a16="http://schemas.microsoft.com/office/drawing/2014/main" id="{D86A63CE-BB8C-3382-1931-643C8BBAD925}"/>
              </a:ext>
            </a:extLst>
          </p:cNvPr>
          <p:cNvSpPr/>
          <p:nvPr/>
        </p:nvSpPr>
        <p:spPr>
          <a:xfrm>
            <a:off x="5451948" y="4277271"/>
            <a:ext cx="7772354" cy="95410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800" dirty="0">
                <a:ln w="0"/>
                <a:effectLst>
                  <a:outerShdw blurRad="38100" dist="19050" dir="2700000" algn="tl" rotWithShape="0">
                    <a:schemeClr val="dk1">
                      <a:alpha val="40000"/>
                    </a:schemeClr>
                  </a:outerShdw>
                </a:effectLst>
              </a:rPr>
              <a:t>Availability of students to </a:t>
            </a:r>
          </a:p>
          <a:p>
            <a:r>
              <a:rPr lang="en-GB" sz="2800" dirty="0">
                <a:ln w="0"/>
                <a:effectLst>
                  <a:outerShdw blurRad="38100" dist="19050" dir="2700000" algn="tl" rotWithShape="0">
                    <a:schemeClr val="dk1">
                      <a:alpha val="40000"/>
                    </a:schemeClr>
                  </a:outerShdw>
                </a:effectLst>
              </a:rPr>
              <a:t>	work in industry?</a:t>
            </a:r>
            <a:endParaRPr lang="en-GB" sz="1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954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0" y="0"/>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pic>
        <p:nvPicPr>
          <p:cNvPr id="16386" name="Picture 2" descr="One single line drawing of young female presenter pointing the finger to  screen with marker. Business presentation at the office concept. Trendy  continuous line draw design graphic vector illustration 3592509 Vector Art">
            <a:extLst>
              <a:ext uri="{FF2B5EF4-FFF2-40B4-BE49-F238E27FC236}">
                <a16:creationId xmlns:a16="http://schemas.microsoft.com/office/drawing/2014/main" id="{3AE72AD7-C8FB-DFC3-286F-621C7416C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34" y="4608634"/>
            <a:ext cx="2334562" cy="196135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308442" y="6277298"/>
            <a:ext cx="8241792" cy="640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656F1A-EC97-B12C-08D8-906F5B72BCF8}"/>
              </a:ext>
            </a:extLst>
          </p:cNvPr>
          <p:cNvSpPr/>
          <p:nvPr/>
        </p:nvSpPr>
        <p:spPr>
          <a:xfrm>
            <a:off x="452330" y="1561619"/>
            <a:ext cx="7889322" cy="2308324"/>
          </a:xfrm>
          <a:prstGeom prst="rect">
            <a:avLst/>
          </a:prstGeom>
          <a:noFill/>
        </p:spPr>
        <p:txBody>
          <a:bodyPr wrap="square" lIns="91440" tIns="45720" rIns="91440" bIns="45720">
            <a:spAutoFit/>
          </a:bodyPr>
          <a:lstStyle/>
          <a:p>
            <a:pPr marL="342900" indent="-342900">
              <a:buFont typeface="+mj-lt"/>
              <a:buAutoNum type="arabicPeriod"/>
            </a:pPr>
            <a:r>
              <a:rPr lang="en-GB" sz="3200" b="1" dirty="0">
                <a:ln w="0"/>
                <a:effectLst>
                  <a:outerShdw blurRad="38100" dist="19050" dir="2700000" algn="tl" rotWithShape="0">
                    <a:schemeClr val="dk1">
                      <a:alpha val="40000"/>
                    </a:schemeClr>
                  </a:outerShdw>
                </a:effectLst>
              </a:rPr>
              <a:t> Expectation of Early Careers practitioners</a:t>
            </a:r>
          </a:p>
          <a:p>
            <a:pPr marL="285750" indent="-285750">
              <a:buFontTx/>
              <a:buChar char="-"/>
            </a:pPr>
            <a:endParaRPr lang="en-US" sz="1400" b="1" dirty="0"/>
          </a:p>
          <a:p>
            <a:pPr marL="285750" indent="-285750">
              <a:buFontTx/>
              <a:buChar char="-"/>
            </a:pP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8142B45C-477C-9585-0B9A-E35E539A8A22}"/>
              </a:ext>
            </a:extLst>
          </p:cNvPr>
          <p:cNvSpPr/>
          <p:nvPr/>
        </p:nvSpPr>
        <p:spPr>
          <a:xfrm>
            <a:off x="452330" y="2308296"/>
            <a:ext cx="4862175" cy="2092881"/>
          </a:xfrm>
          <a:prstGeom prst="rect">
            <a:avLst/>
          </a:prstGeom>
          <a:noFill/>
        </p:spPr>
        <p:txBody>
          <a:bodyPr wrap="square" lIns="91440" tIns="45720" rIns="91440" bIns="45720">
            <a:spAutoFit/>
          </a:bodyPr>
          <a:lstStyle/>
          <a:p>
            <a:r>
              <a:rPr lang="en-GB" sz="3200" b="1" dirty="0">
                <a:ln w="0"/>
                <a:effectLst>
                  <a:outerShdw blurRad="38100" dist="19050" dir="2700000" algn="tl" rotWithShape="0">
                    <a:schemeClr val="dk1">
                      <a:alpha val="40000"/>
                    </a:schemeClr>
                  </a:outerShdw>
                </a:effectLst>
              </a:rPr>
              <a:t>2. Outreach / Awareness </a:t>
            </a:r>
            <a:endParaRPr lang="en-US" sz="1400" b="1" dirty="0"/>
          </a:p>
          <a:p>
            <a:pPr marL="285750" indent="-285750">
              <a:buFontTx/>
              <a:buChar char="-"/>
            </a:pP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BE6C241B-6A9A-95EB-34B2-7C952E8037CF}"/>
              </a:ext>
            </a:extLst>
          </p:cNvPr>
          <p:cNvSpPr/>
          <p:nvPr/>
        </p:nvSpPr>
        <p:spPr>
          <a:xfrm>
            <a:off x="452330" y="3032707"/>
            <a:ext cx="6109400" cy="2092881"/>
          </a:xfrm>
          <a:prstGeom prst="rect">
            <a:avLst/>
          </a:prstGeom>
          <a:noFill/>
        </p:spPr>
        <p:txBody>
          <a:bodyPr wrap="square" lIns="91440" tIns="45720" rIns="91440" bIns="45720">
            <a:spAutoFit/>
          </a:bodyPr>
          <a:lstStyle/>
          <a:p>
            <a:r>
              <a:rPr lang="en-GB" sz="3200" b="1" dirty="0">
                <a:ln w="0"/>
                <a:effectLst>
                  <a:outerShdw blurRad="38100" dist="19050" dir="2700000" algn="tl" rotWithShape="0">
                    <a:schemeClr val="dk1">
                      <a:alpha val="40000"/>
                    </a:schemeClr>
                  </a:outerShdw>
                </a:effectLst>
              </a:rPr>
              <a:t>3. Placements / Work experience </a:t>
            </a:r>
            <a:endParaRPr lang="en-US" sz="1400" b="1" dirty="0"/>
          </a:p>
          <a:p>
            <a:pPr marL="285750" indent="-285750">
              <a:buFontTx/>
              <a:buChar char="-"/>
            </a:pP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FAA76A0-F060-9BCE-44C8-78E7E79AF08A}"/>
              </a:ext>
            </a:extLst>
          </p:cNvPr>
          <p:cNvSpPr/>
          <p:nvPr/>
        </p:nvSpPr>
        <p:spPr>
          <a:xfrm>
            <a:off x="452330" y="3762249"/>
            <a:ext cx="6109400" cy="1877437"/>
          </a:xfrm>
          <a:prstGeom prst="rect">
            <a:avLst/>
          </a:prstGeom>
          <a:noFill/>
        </p:spPr>
        <p:txBody>
          <a:bodyPr wrap="square" lIns="91440" tIns="45720" rIns="91440" bIns="45720">
            <a:spAutoFit/>
          </a:bodyPr>
          <a:lstStyle/>
          <a:p>
            <a:r>
              <a:rPr lang="en-GB" sz="3200" b="1" cap="none" spc="0" dirty="0">
                <a:ln w="0"/>
                <a:solidFill>
                  <a:schemeClr val="tx1"/>
                </a:solidFill>
                <a:effectLst>
                  <a:outerShdw blurRad="38100" dist="19050" dir="2700000" algn="tl" rotWithShape="0">
                    <a:schemeClr val="dk1">
                      <a:alpha val="40000"/>
                    </a:schemeClr>
                  </a:outerShdw>
                </a:effectLst>
              </a:rPr>
              <a:t>4. The go</a:t>
            </a:r>
            <a:r>
              <a:rPr lang="en-GB" sz="3200" b="1" dirty="0">
                <a:ln w="0"/>
                <a:effectLst>
                  <a:outerShdw blurRad="38100" dist="19050" dir="2700000" algn="tl" rotWithShape="0">
                    <a:schemeClr val="dk1">
                      <a:alpha val="40000"/>
                    </a:schemeClr>
                  </a:outerShdw>
                </a:effectLst>
              </a:rPr>
              <a:t>als of education</a:t>
            </a: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26E98BF8-5E1B-13DA-71B6-87652417539F}"/>
              </a:ext>
            </a:extLst>
          </p:cNvPr>
          <p:cNvSpPr/>
          <p:nvPr/>
        </p:nvSpPr>
        <p:spPr>
          <a:xfrm>
            <a:off x="452330" y="4445764"/>
            <a:ext cx="6109400" cy="1508105"/>
          </a:xfrm>
          <a:prstGeom prst="rect">
            <a:avLst/>
          </a:prstGeom>
          <a:noFill/>
        </p:spPr>
        <p:txBody>
          <a:bodyPr wrap="square" lIns="91440" tIns="45720" rIns="91440" bIns="45720">
            <a:spAutoFit/>
          </a:bodyPr>
          <a:lstStyle/>
          <a:p>
            <a:r>
              <a:rPr lang="en-GB" sz="3200" b="1" dirty="0">
                <a:ln w="0"/>
                <a:effectLst>
                  <a:outerShdw blurRad="38100" dist="19050" dir="2700000" algn="tl" rotWithShape="0">
                    <a:schemeClr val="dk1">
                      <a:alpha val="40000"/>
                    </a:schemeClr>
                  </a:outerShdw>
                </a:effectLst>
              </a:rPr>
              <a:t>5. Funding </a:t>
            </a: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C012B2E2-5431-D13E-1CAA-B7CD2D9657A4}"/>
              </a:ext>
            </a:extLst>
          </p:cNvPr>
          <p:cNvSpPr/>
          <p:nvPr/>
        </p:nvSpPr>
        <p:spPr>
          <a:xfrm>
            <a:off x="452330" y="5199817"/>
            <a:ext cx="6109400" cy="1508105"/>
          </a:xfrm>
          <a:prstGeom prst="rect">
            <a:avLst/>
          </a:prstGeom>
          <a:noFill/>
        </p:spPr>
        <p:txBody>
          <a:bodyPr wrap="square" lIns="91440" tIns="45720" rIns="91440" bIns="45720">
            <a:spAutoFit/>
          </a:bodyPr>
          <a:lstStyle/>
          <a:p>
            <a:r>
              <a:rPr lang="en-GB" sz="3200" b="1" dirty="0">
                <a:ln w="0"/>
                <a:effectLst>
                  <a:outerShdw blurRad="38100" dist="19050" dir="2700000" algn="tl" rotWithShape="0">
                    <a:schemeClr val="dk1">
                      <a:alpha val="40000"/>
                    </a:schemeClr>
                  </a:outerShdw>
                </a:effectLst>
              </a:rPr>
              <a:t>6. Recruiting &amp; Training teachers</a:t>
            </a: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0022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405A37-598B-F514-1C50-1E3BFB04187B}"/>
              </a:ext>
            </a:extLst>
          </p:cNvPr>
          <p:cNvSpPr/>
          <p:nvPr/>
        </p:nvSpPr>
        <p:spPr>
          <a:xfrm>
            <a:off x="133560" y="1413463"/>
            <a:ext cx="11714167" cy="34182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3D797D22-7565-FCA4-9DF2-24DB03CAD14A}"/>
              </a:ext>
            </a:extLst>
          </p:cNvPr>
          <p:cNvSpPr/>
          <p:nvPr/>
        </p:nvSpPr>
        <p:spPr>
          <a:xfrm>
            <a:off x="76202" y="0"/>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570868" y="6494214"/>
            <a:ext cx="3980728" cy="0"/>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Premium Vector | Man and woman teamwork to fit the puzzle one line art">
            <a:extLst>
              <a:ext uri="{FF2B5EF4-FFF2-40B4-BE49-F238E27FC236}">
                <a16:creationId xmlns:a16="http://schemas.microsoft.com/office/drawing/2014/main" id="{38B85E8C-3212-27F6-7BF9-8E91537AF1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82" r="12353"/>
          <a:stretch/>
        </p:blipFill>
        <p:spPr bwMode="auto">
          <a:xfrm>
            <a:off x="4539721" y="4896854"/>
            <a:ext cx="1912539" cy="167098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CFB1A0A8-BDA8-8BE1-4535-E637B0F8E0A5}"/>
              </a:ext>
            </a:extLst>
          </p:cNvPr>
          <p:cNvCxnSpPr>
            <a:cxnSpLocks/>
          </p:cNvCxnSpPr>
          <p:nvPr/>
        </p:nvCxnSpPr>
        <p:spPr>
          <a:xfrm>
            <a:off x="6451651" y="6385358"/>
            <a:ext cx="3980728" cy="0"/>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117CC8-CCBA-B644-E86F-960C7A2FB283}"/>
              </a:ext>
            </a:extLst>
          </p:cNvPr>
          <p:cNvSpPr/>
          <p:nvPr/>
        </p:nvSpPr>
        <p:spPr>
          <a:xfrm>
            <a:off x="440221" y="1609733"/>
            <a:ext cx="6575967" cy="92333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GB" b="1" cap="none" spc="0" dirty="0">
                <a:ln w="0"/>
                <a:solidFill>
                  <a:schemeClr val="tx1"/>
                </a:solidFill>
                <a:effectLst>
                  <a:outerShdw blurRad="38100" dist="19050" dir="2700000" algn="tl" rotWithShape="0">
                    <a:schemeClr val="dk1">
                      <a:alpha val="40000"/>
                    </a:schemeClr>
                  </a:outerShdw>
                </a:effectLst>
              </a:rPr>
              <a:t>Desire for </a:t>
            </a:r>
            <a:r>
              <a:rPr lang="en-GB" b="1" dirty="0">
                <a:ln w="0"/>
                <a:solidFill>
                  <a:srgbClr val="FF0000"/>
                </a:solidFill>
                <a:effectLst>
                  <a:outerShdw blurRad="38100" dist="19050" dir="2700000" algn="tl" rotWithShape="0">
                    <a:schemeClr val="dk1">
                      <a:alpha val="40000"/>
                    </a:schemeClr>
                  </a:outerShdw>
                </a:effectLst>
              </a:rPr>
              <a:t>e</a:t>
            </a:r>
            <a:r>
              <a:rPr lang="en-GB" b="1" cap="none" spc="0" dirty="0">
                <a:ln w="0"/>
                <a:solidFill>
                  <a:srgbClr val="FF0000"/>
                </a:solidFill>
                <a:effectLst>
                  <a:outerShdw blurRad="38100" dist="19050" dir="2700000" algn="tl" rotWithShape="0">
                    <a:schemeClr val="dk1">
                      <a:alpha val="40000"/>
                    </a:schemeClr>
                  </a:outerShdw>
                </a:effectLst>
              </a:rPr>
              <a:t>mployment</a:t>
            </a:r>
            <a:r>
              <a:rPr lang="en-GB" b="1" cap="none" spc="0" dirty="0">
                <a:ln w="0"/>
                <a:solidFill>
                  <a:schemeClr val="tx1"/>
                </a:solidFill>
                <a:effectLst>
                  <a:outerShdw blurRad="38100" dist="19050" dir="2700000" algn="tl" rotWithShape="0">
                    <a:schemeClr val="dk1">
                      <a:alpha val="40000"/>
                    </a:schemeClr>
                  </a:outerShdw>
                </a:effectLst>
              </a:rPr>
              <a:t> &amp; </a:t>
            </a:r>
            <a:r>
              <a:rPr lang="en-GB" b="1" cap="none" spc="0" dirty="0">
                <a:ln w="0"/>
                <a:solidFill>
                  <a:srgbClr val="0070C0"/>
                </a:solidFill>
                <a:effectLst>
                  <a:outerShdw blurRad="38100" dist="19050" dir="2700000" algn="tl" rotWithShape="0">
                    <a:schemeClr val="dk1">
                      <a:alpha val="40000"/>
                    </a:schemeClr>
                  </a:outerShdw>
                </a:effectLst>
              </a:rPr>
              <a:t>education</a:t>
            </a:r>
            <a:r>
              <a:rPr lang="en-GB" b="1" cap="none" spc="0" dirty="0">
                <a:ln w="0"/>
                <a:solidFill>
                  <a:schemeClr val="tx1"/>
                </a:solidFill>
                <a:effectLst>
                  <a:outerShdw blurRad="38100" dist="19050" dir="2700000" algn="tl" rotWithShape="0">
                    <a:schemeClr val="dk1">
                      <a:alpha val="40000"/>
                    </a:schemeClr>
                  </a:outerShdw>
                </a:effectLst>
              </a:rPr>
              <a:t> to work together more</a:t>
            </a:r>
            <a:endParaRPr lang="en-GB" b="1" dirty="0">
              <a:ln w="0"/>
              <a:effectLst>
                <a:outerShdw blurRad="38100" dist="19050" dir="2700000" algn="tl" rotWithShape="0">
                  <a:schemeClr val="dk1">
                    <a:alpha val="40000"/>
                  </a:schemeClr>
                </a:outerShdw>
              </a:effectLst>
            </a:endParaRPr>
          </a:p>
          <a:p>
            <a:r>
              <a:rPr lang="en-GB" dirty="0">
                <a:ln w="0"/>
                <a:effectLst>
                  <a:outerShdw blurRad="38100" dist="19050" dir="2700000" algn="tl" rotWithShape="0">
                    <a:schemeClr val="dk1">
                      <a:alpha val="40000"/>
                    </a:schemeClr>
                  </a:outerShdw>
                </a:effectLst>
              </a:rPr>
              <a:t>	Time and commitment from both sides</a:t>
            </a:r>
          </a:p>
          <a:p>
            <a:r>
              <a:rPr lang="en-GB" dirty="0">
                <a:ln w="0"/>
                <a:effectLst>
                  <a:outerShdw blurRad="38100" dist="19050" dir="2700000" algn="tl" rotWithShape="0">
                    <a:schemeClr val="dk1">
                      <a:alpha val="40000"/>
                    </a:schemeClr>
                  </a:outerShdw>
                </a:effectLst>
              </a:rPr>
              <a:t>	Invitation for each other to communicate and collaborate</a:t>
            </a:r>
          </a:p>
        </p:txBody>
      </p:sp>
      <p:sp>
        <p:nvSpPr>
          <p:cNvPr id="17" name="Rectangle 16">
            <a:extLst>
              <a:ext uri="{FF2B5EF4-FFF2-40B4-BE49-F238E27FC236}">
                <a16:creationId xmlns:a16="http://schemas.microsoft.com/office/drawing/2014/main" id="{36C94AD6-5103-E46F-6BEC-CBD2A2E611FB}"/>
              </a:ext>
            </a:extLst>
          </p:cNvPr>
          <p:cNvSpPr/>
          <p:nvPr/>
        </p:nvSpPr>
        <p:spPr>
          <a:xfrm>
            <a:off x="424902" y="2614685"/>
            <a:ext cx="9877576" cy="92333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GB" b="1" dirty="0">
                <a:ln w="0"/>
                <a:effectLst>
                  <a:outerShdw blurRad="38100" dist="19050" dir="2700000" algn="tl" rotWithShape="0">
                    <a:schemeClr val="dk1">
                      <a:alpha val="40000"/>
                    </a:schemeClr>
                  </a:outerShdw>
                </a:effectLst>
              </a:rPr>
              <a:t>People from </a:t>
            </a:r>
            <a:r>
              <a:rPr lang="en-GB" b="1" dirty="0">
                <a:ln w="0"/>
                <a:solidFill>
                  <a:srgbClr val="FF0000"/>
                </a:solidFill>
                <a:effectLst>
                  <a:outerShdw blurRad="38100" dist="19050" dir="2700000" algn="tl" rotWithShape="0">
                    <a:schemeClr val="dk1">
                      <a:alpha val="40000"/>
                    </a:schemeClr>
                  </a:outerShdw>
                </a:effectLst>
              </a:rPr>
              <a:t>employment</a:t>
            </a:r>
            <a:r>
              <a:rPr lang="en-GB" b="1" dirty="0">
                <a:ln w="0"/>
                <a:effectLst>
                  <a:outerShdw blurRad="38100" dist="19050" dir="2700000" algn="tl" rotWithShape="0">
                    <a:schemeClr val="dk1">
                      <a:alpha val="40000"/>
                    </a:schemeClr>
                  </a:outerShdw>
                </a:effectLst>
              </a:rPr>
              <a:t> &amp; </a:t>
            </a:r>
            <a:r>
              <a:rPr lang="en-GB" b="1" dirty="0">
                <a:ln w="0"/>
                <a:solidFill>
                  <a:srgbClr val="0070C0"/>
                </a:solidFill>
                <a:effectLst>
                  <a:outerShdw blurRad="38100" dist="19050" dir="2700000" algn="tl" rotWithShape="0">
                    <a:schemeClr val="dk1">
                      <a:alpha val="40000"/>
                    </a:schemeClr>
                  </a:outerShdw>
                </a:effectLst>
              </a:rPr>
              <a:t>education</a:t>
            </a:r>
            <a:r>
              <a:rPr lang="en-GB" b="1" dirty="0">
                <a:ln w="0"/>
                <a:effectLst>
                  <a:outerShdw blurRad="38100" dist="19050" dir="2700000" algn="tl" rotWithShape="0">
                    <a:schemeClr val="dk1">
                      <a:alpha val="40000"/>
                    </a:schemeClr>
                  </a:outerShdw>
                </a:effectLst>
              </a:rPr>
              <a:t> to commit and work on some of the suggested actions</a:t>
            </a:r>
          </a:p>
          <a:p>
            <a:r>
              <a:rPr lang="en-GB" dirty="0">
                <a:ln w="0"/>
                <a:effectLst>
                  <a:outerShdw blurRad="38100" dist="19050" dir="2700000" algn="tl" rotWithShape="0">
                    <a:schemeClr val="dk1">
                      <a:alpha val="40000"/>
                    </a:schemeClr>
                  </a:outerShdw>
                </a:effectLst>
              </a:rPr>
              <a:t>	Supported by the ABTT	</a:t>
            </a:r>
          </a:p>
          <a:p>
            <a:endParaRPr lang="en-GB" dirty="0">
              <a:ln w="0"/>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BCF1D6FA-BE51-E640-50EB-5EE7BBD61114}"/>
              </a:ext>
            </a:extLst>
          </p:cNvPr>
          <p:cNvSpPr/>
          <p:nvPr/>
        </p:nvSpPr>
        <p:spPr>
          <a:xfrm>
            <a:off x="514408" y="3538015"/>
            <a:ext cx="8717451" cy="646331"/>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GB" b="1" dirty="0">
                <a:ln w="0"/>
                <a:effectLst>
                  <a:outerShdw blurRad="38100" dist="19050" dir="2700000" algn="tl" rotWithShape="0">
                    <a:schemeClr val="dk1">
                      <a:alpha val="40000"/>
                    </a:schemeClr>
                  </a:outerShdw>
                </a:effectLst>
              </a:rPr>
              <a:t>Join ABTT working groups or create new ones to continue discussions and actions</a:t>
            </a:r>
            <a:r>
              <a:rPr lang="en-GB" dirty="0">
                <a:ln w="0"/>
                <a:effectLst>
                  <a:outerShdw blurRad="38100" dist="19050" dir="2700000" algn="tl" rotWithShape="0">
                    <a:schemeClr val="dk1">
                      <a:alpha val="40000"/>
                    </a:schemeClr>
                  </a:outerShdw>
                </a:effectLst>
              </a:rPr>
              <a:t>	</a:t>
            </a:r>
          </a:p>
          <a:p>
            <a:endParaRPr lang="en-GB" b="1" dirty="0">
              <a:ln w="0"/>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7A9F729A-04D9-C356-59F2-AC2ADEBFCDCE}"/>
              </a:ext>
            </a:extLst>
          </p:cNvPr>
          <p:cNvSpPr/>
          <p:nvPr/>
        </p:nvSpPr>
        <p:spPr>
          <a:xfrm>
            <a:off x="3724773" y="4255595"/>
            <a:ext cx="2296719" cy="646331"/>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GB" b="1">
                <a:ln w="0"/>
                <a:effectLst>
                  <a:outerShdw blurRad="38100" dist="19050" dir="2700000" algn="tl" rotWithShape="0">
                    <a:schemeClr val="dk1">
                      <a:alpha val="40000"/>
                    </a:schemeClr>
                  </a:outerShdw>
                </a:effectLst>
              </a:rPr>
              <a:t>OUTREACH - </a:t>
            </a:r>
            <a:r>
              <a:rPr lang="en-GB" dirty="0">
                <a:ln w="0"/>
                <a:effectLst>
                  <a:outerShdw blurRad="38100" dist="19050" dir="2700000" algn="tl" rotWithShape="0">
                    <a:schemeClr val="dk1">
                      <a:alpha val="40000"/>
                    </a:schemeClr>
                  </a:outerShdw>
                </a:effectLst>
              </a:rPr>
              <a:t>	</a:t>
            </a:r>
          </a:p>
          <a:p>
            <a:endParaRPr lang="en-GB"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404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A9871-ABF8-6BEF-3210-8BA13246A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5" y="1866900"/>
            <a:ext cx="4991100" cy="4991100"/>
          </a:xfrm>
          <a:prstGeom prst="rect">
            <a:avLst/>
          </a:prstGeom>
        </p:spPr>
      </p:pic>
      <p:pic>
        <p:nvPicPr>
          <p:cNvPr id="7" name="Picture 6" descr="A black and yellow text&#10;&#10;Description automatically generated">
            <a:extLst>
              <a:ext uri="{FF2B5EF4-FFF2-40B4-BE49-F238E27FC236}">
                <a16:creationId xmlns:a16="http://schemas.microsoft.com/office/drawing/2014/main" id="{74241F7B-B678-5AF4-B40E-A0EECBC43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34" y="66675"/>
            <a:ext cx="5783974" cy="2000250"/>
          </a:xfrm>
          <a:prstGeom prst="rect">
            <a:avLst/>
          </a:prstGeom>
        </p:spPr>
      </p:pic>
      <p:sp>
        <p:nvSpPr>
          <p:cNvPr id="8" name="TextBox 7">
            <a:extLst>
              <a:ext uri="{FF2B5EF4-FFF2-40B4-BE49-F238E27FC236}">
                <a16:creationId xmlns:a16="http://schemas.microsoft.com/office/drawing/2014/main" id="{6C167118-0B12-2509-8396-A924FA3EE883}"/>
              </a:ext>
            </a:extLst>
          </p:cNvPr>
          <p:cNvSpPr txBox="1"/>
          <p:nvPr/>
        </p:nvSpPr>
        <p:spPr>
          <a:xfrm>
            <a:off x="781050" y="2552700"/>
            <a:ext cx="6610350" cy="3108543"/>
          </a:xfrm>
          <a:prstGeom prst="rect">
            <a:avLst/>
          </a:prstGeom>
          <a:noFill/>
        </p:spPr>
        <p:txBody>
          <a:bodyPr wrap="square" rtlCol="0">
            <a:spAutoFit/>
          </a:bodyPr>
          <a:lstStyle/>
          <a:p>
            <a:r>
              <a:rPr lang="en-GB" b="1" u="sng" dirty="0"/>
              <a:t>Group Rules:</a:t>
            </a:r>
          </a:p>
          <a:p>
            <a:endParaRPr lang="en-GB" b="1" u="sng" dirty="0"/>
          </a:p>
          <a:p>
            <a:r>
              <a:rPr lang="en-GB" dirty="0"/>
              <a:t>1. Be Kind &amp; Courteous</a:t>
            </a:r>
          </a:p>
          <a:p>
            <a:endParaRPr lang="en-GB" sz="1600" dirty="0"/>
          </a:p>
          <a:p>
            <a:r>
              <a:rPr lang="en-GB" dirty="0"/>
              <a:t>2. No Hate Speech or Bullying</a:t>
            </a:r>
          </a:p>
          <a:p>
            <a:endParaRPr lang="en-GB" dirty="0"/>
          </a:p>
          <a:p>
            <a:r>
              <a:rPr lang="en-GB" dirty="0"/>
              <a:t>3. No spam</a:t>
            </a:r>
          </a:p>
          <a:p>
            <a:endParaRPr lang="en-GB" dirty="0"/>
          </a:p>
          <a:p>
            <a:r>
              <a:rPr lang="en-GB" dirty="0"/>
              <a:t>4. Respect Everyone’s Privacy</a:t>
            </a:r>
          </a:p>
          <a:p>
            <a:endParaRPr lang="en-GB" dirty="0"/>
          </a:p>
          <a:p>
            <a:r>
              <a:rPr lang="en-GB" dirty="0"/>
              <a:t>5. Community Chats</a:t>
            </a:r>
          </a:p>
        </p:txBody>
      </p:sp>
      <p:sp>
        <p:nvSpPr>
          <p:cNvPr id="9" name="TextBox 8">
            <a:extLst>
              <a:ext uri="{FF2B5EF4-FFF2-40B4-BE49-F238E27FC236}">
                <a16:creationId xmlns:a16="http://schemas.microsoft.com/office/drawing/2014/main" id="{DB054A42-5252-7E34-C0E8-3A269E04145E}"/>
              </a:ext>
            </a:extLst>
          </p:cNvPr>
          <p:cNvSpPr txBox="1"/>
          <p:nvPr/>
        </p:nvSpPr>
        <p:spPr>
          <a:xfrm rot="20261404">
            <a:off x="4933950" y="3965791"/>
            <a:ext cx="2324100" cy="584775"/>
          </a:xfrm>
          <a:prstGeom prst="rect">
            <a:avLst/>
          </a:prstGeom>
          <a:noFill/>
        </p:spPr>
        <p:txBody>
          <a:bodyPr wrap="square" rtlCol="0">
            <a:spAutoFit/>
          </a:bodyPr>
          <a:lstStyle/>
          <a:p>
            <a:r>
              <a:rPr lang="en-GB" sz="3200" b="1" dirty="0">
                <a:latin typeface="Ink Free" panose="03080402000500000000" pitchFamily="66" charset="0"/>
                <a:cs typeface="Cavolini" panose="020B0502040204020203" pitchFamily="66" charset="0"/>
              </a:rPr>
              <a:t>Scan to join!</a:t>
            </a:r>
          </a:p>
        </p:txBody>
      </p:sp>
      <p:pic>
        <p:nvPicPr>
          <p:cNvPr id="1026" name="Picture 2" descr="Facebook Logo and symbol, meaning ...">
            <a:extLst>
              <a:ext uri="{FF2B5EF4-FFF2-40B4-BE49-F238E27FC236}">
                <a16:creationId xmlns:a16="http://schemas.microsoft.com/office/drawing/2014/main" id="{98A17612-902B-E6C6-4903-556315D74A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15" r="22086"/>
          <a:stretch/>
        </p:blipFill>
        <p:spPr bwMode="auto">
          <a:xfrm>
            <a:off x="361507" y="0"/>
            <a:ext cx="2286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1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1" y="16993"/>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2" name="Rectangle 1">
            <a:extLst>
              <a:ext uri="{FF2B5EF4-FFF2-40B4-BE49-F238E27FC236}">
                <a16:creationId xmlns:a16="http://schemas.microsoft.com/office/drawing/2014/main" id="{2DCB2785-2085-82A3-590B-D2F1F45BB3F6}"/>
              </a:ext>
            </a:extLst>
          </p:cNvPr>
          <p:cNvSpPr/>
          <p:nvPr/>
        </p:nvSpPr>
        <p:spPr>
          <a:xfrm>
            <a:off x="3557017" y="192932"/>
            <a:ext cx="1664238"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Action</a:t>
            </a:r>
          </a:p>
        </p:txBody>
      </p:sp>
      <p:pic>
        <p:nvPicPr>
          <p:cNvPr id="8194" name="Picture 2" descr="Premium Vector | Continuous line drawing of group of business people  discussing in conference room.">
            <a:extLst>
              <a:ext uri="{FF2B5EF4-FFF2-40B4-BE49-F238E27FC236}">
                <a16:creationId xmlns:a16="http://schemas.microsoft.com/office/drawing/2014/main" id="{5C118C44-B717-CF8C-E846-04422D240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33" y="4839872"/>
            <a:ext cx="3447288" cy="17941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3480812" y="6560836"/>
            <a:ext cx="8241792" cy="64008"/>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AF165B-2BF7-A123-937F-D7259E2769DE}"/>
              </a:ext>
            </a:extLst>
          </p:cNvPr>
          <p:cNvSpPr/>
          <p:nvPr/>
        </p:nvSpPr>
        <p:spPr>
          <a:xfrm>
            <a:off x="89829" y="1170501"/>
            <a:ext cx="9048311"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Outreach and Visibility working Group</a:t>
            </a:r>
          </a:p>
        </p:txBody>
      </p:sp>
      <p:sp>
        <p:nvSpPr>
          <p:cNvPr id="6" name="Rectangle 5">
            <a:extLst>
              <a:ext uri="{FF2B5EF4-FFF2-40B4-BE49-F238E27FC236}">
                <a16:creationId xmlns:a16="http://schemas.microsoft.com/office/drawing/2014/main" id="{2285DC8F-8240-D4D1-2B3A-AC6C875B0978}"/>
              </a:ext>
            </a:extLst>
          </p:cNvPr>
          <p:cNvSpPr/>
          <p:nvPr/>
        </p:nvSpPr>
        <p:spPr>
          <a:xfrm>
            <a:off x="3989198" y="2069822"/>
            <a:ext cx="7733406" cy="4267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BCC1FF-4856-6648-E42C-A4B6E1A1B08A}"/>
              </a:ext>
            </a:extLst>
          </p:cNvPr>
          <p:cNvSpPr/>
          <p:nvPr/>
        </p:nvSpPr>
        <p:spPr>
          <a:xfrm>
            <a:off x="4275965" y="2331240"/>
            <a:ext cx="7252889" cy="5724644"/>
          </a:xfrm>
          <a:prstGeom prst="rect">
            <a:avLst/>
          </a:prstGeom>
          <a:noFill/>
        </p:spPr>
        <p:txBody>
          <a:bodyPr wrap="square" lIns="91440" tIns="45720" rIns="91440" bIns="45720">
            <a:spAutoFit/>
          </a:bodyPr>
          <a:lstStyle/>
          <a:p>
            <a:pPr algn="l">
              <a:buFont typeface="Arial" panose="020B0604020202020204" pitchFamily="34" charset="0"/>
              <a:buChar char="•"/>
            </a:pPr>
            <a:r>
              <a:rPr lang="en-GB" sz="2400" dirty="0">
                <a:solidFill>
                  <a:srgbClr val="212121"/>
                </a:solidFill>
                <a:latin typeface="Aptos" panose="020B0004020202020204" pitchFamily="34" charset="0"/>
              </a:rPr>
              <a:t>  </a:t>
            </a:r>
            <a:r>
              <a:rPr lang="en-GB" sz="2400" b="0" i="0" u="none" strike="noStrike" dirty="0">
                <a:solidFill>
                  <a:srgbClr val="212121"/>
                </a:solidFill>
                <a:effectLst/>
                <a:latin typeface="Aptos" panose="020B0004020202020204" pitchFamily="34" charset="0"/>
              </a:rPr>
              <a:t>The ABTT Outreach &amp; Visibility Working Group was 	established following the first Make a 	Difference Conference in 2023.</a:t>
            </a:r>
          </a:p>
          <a:p>
            <a:pPr algn="l"/>
            <a:endParaRPr lang="en-GB" sz="2400" b="0" i="0" u="none" strike="noStrike" dirty="0">
              <a:solidFill>
                <a:srgbClr val="212121"/>
              </a:solidFill>
              <a:effectLst/>
              <a:latin typeface="Aptos" panose="020B0004020202020204" pitchFamily="34" charset="0"/>
            </a:endParaRPr>
          </a:p>
          <a:p>
            <a:pPr algn="l">
              <a:buFont typeface="Arial" panose="020B0604020202020204" pitchFamily="34" charset="0"/>
              <a:buChar char="•"/>
            </a:pPr>
            <a:r>
              <a:rPr lang="en-GB" sz="2400" b="0" i="0" u="none" strike="noStrike" dirty="0">
                <a:solidFill>
                  <a:srgbClr val="212121"/>
                </a:solidFill>
                <a:effectLst/>
                <a:latin typeface="Aptos" panose="020B0004020202020204" pitchFamily="34" charset="0"/>
              </a:rPr>
              <a:t>  It sits under the Training and Education Committee.</a:t>
            </a:r>
          </a:p>
          <a:p>
            <a:pPr algn="l"/>
            <a:endParaRPr lang="en-GB" sz="2400" b="0" i="0" u="none" strike="noStrike" dirty="0">
              <a:solidFill>
                <a:srgbClr val="212121"/>
              </a:solidFill>
              <a:effectLst/>
              <a:latin typeface="Aptos" panose="020B0004020202020204" pitchFamily="34" charset="0"/>
            </a:endParaRPr>
          </a:p>
          <a:p>
            <a:pPr algn="l">
              <a:buFont typeface="Arial" panose="020B0604020202020204" pitchFamily="34" charset="0"/>
              <a:buChar char="•"/>
            </a:pPr>
            <a:r>
              <a:rPr lang="en-GB" sz="2400" b="0" i="0" u="none" strike="noStrike" dirty="0">
                <a:solidFill>
                  <a:srgbClr val="212121"/>
                </a:solidFill>
                <a:effectLst/>
                <a:latin typeface="Aptos" panose="020B0004020202020204" pitchFamily="34" charset="0"/>
              </a:rPr>
              <a:t>  The remit of the working group is to explore and 	implement strategies for bridging the gap 	between the theatre and events industry and 	the education sector through outreach work.</a:t>
            </a:r>
          </a:p>
          <a:p>
            <a:endParaRPr lang="en-US" sz="1400" b="1" dirty="0"/>
          </a:p>
          <a:p>
            <a:pPr marL="285750" indent="-285750">
              <a:buFontTx/>
              <a:buChar char="-"/>
            </a:pPr>
            <a:endParaRPr lang="en-US" sz="1400" b="1" dirty="0"/>
          </a:p>
          <a:p>
            <a:pPr marL="285750" indent="-285750">
              <a:buFontTx/>
              <a:buChar char="-"/>
            </a:pP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604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1" y="16993"/>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2" name="Rectangle 1">
            <a:extLst>
              <a:ext uri="{FF2B5EF4-FFF2-40B4-BE49-F238E27FC236}">
                <a16:creationId xmlns:a16="http://schemas.microsoft.com/office/drawing/2014/main" id="{2DCB2785-2085-82A3-590B-D2F1F45BB3F6}"/>
              </a:ext>
            </a:extLst>
          </p:cNvPr>
          <p:cNvSpPr/>
          <p:nvPr/>
        </p:nvSpPr>
        <p:spPr>
          <a:xfrm>
            <a:off x="3557017" y="192932"/>
            <a:ext cx="1664238"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Action</a:t>
            </a:r>
          </a:p>
        </p:txBody>
      </p:sp>
      <p:pic>
        <p:nvPicPr>
          <p:cNvPr id="8194" name="Picture 2" descr="Premium Vector | Continuous line drawing of group of business people  discussing in conference room.">
            <a:extLst>
              <a:ext uri="{FF2B5EF4-FFF2-40B4-BE49-F238E27FC236}">
                <a16:creationId xmlns:a16="http://schemas.microsoft.com/office/drawing/2014/main" id="{5C118C44-B717-CF8C-E846-04422D240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33" y="5198078"/>
            <a:ext cx="2759016" cy="143591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2886716" y="6569980"/>
            <a:ext cx="9494754" cy="0"/>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285DC8F-8240-D4D1-2B3A-AC6C875B0978}"/>
              </a:ext>
            </a:extLst>
          </p:cNvPr>
          <p:cNvSpPr/>
          <p:nvPr/>
        </p:nvSpPr>
        <p:spPr>
          <a:xfrm>
            <a:off x="280308" y="1962769"/>
            <a:ext cx="5526929" cy="26234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5C1B45-645B-1381-605F-97A4AF9A0F91}"/>
              </a:ext>
            </a:extLst>
          </p:cNvPr>
          <p:cNvSpPr/>
          <p:nvPr/>
        </p:nvSpPr>
        <p:spPr>
          <a:xfrm>
            <a:off x="89829" y="1170501"/>
            <a:ext cx="7164205"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The working group has 2 aims:</a:t>
            </a:r>
          </a:p>
        </p:txBody>
      </p:sp>
      <p:sp>
        <p:nvSpPr>
          <p:cNvPr id="14" name="Rectangle 13">
            <a:extLst>
              <a:ext uri="{FF2B5EF4-FFF2-40B4-BE49-F238E27FC236}">
                <a16:creationId xmlns:a16="http://schemas.microsoft.com/office/drawing/2014/main" id="{A45F048E-4E5A-2F63-DF63-7DA6D688BD95}"/>
              </a:ext>
            </a:extLst>
          </p:cNvPr>
          <p:cNvSpPr/>
          <p:nvPr/>
        </p:nvSpPr>
        <p:spPr>
          <a:xfrm>
            <a:off x="477150" y="1733179"/>
            <a:ext cx="5174651" cy="4093428"/>
          </a:xfrm>
          <a:prstGeom prst="rect">
            <a:avLst/>
          </a:prstGeom>
          <a:noFill/>
        </p:spPr>
        <p:txBody>
          <a:bodyPr wrap="square" lIns="91440" tIns="45720" rIns="91440" bIns="45720">
            <a:spAutoFit/>
          </a:bodyPr>
          <a:lstStyle/>
          <a:p>
            <a:endParaRPr lang="en-GB" sz="2800" b="0" i="0" u="none" strike="noStrike" dirty="0">
              <a:solidFill>
                <a:srgbClr val="212121"/>
              </a:solidFill>
              <a:effectLst/>
              <a:latin typeface="Aptos" panose="020B0004020202020204" pitchFamily="34" charset="0"/>
            </a:endParaRPr>
          </a:p>
          <a:p>
            <a:r>
              <a:rPr lang="en-GB" sz="2000" b="0" i="0" u="none" strike="noStrike" dirty="0">
                <a:solidFill>
                  <a:srgbClr val="212121"/>
                </a:solidFill>
                <a:effectLst/>
                <a:latin typeface="Aptos" panose="020B0004020202020204" pitchFamily="34" charset="0"/>
              </a:rPr>
              <a:t>To develop and propose strategies for review by the Training and Education Committee that would increase the </a:t>
            </a:r>
          </a:p>
          <a:p>
            <a:r>
              <a:rPr lang="en-GB" sz="2000" b="0" i="0" u="none" strike="noStrike" dirty="0">
                <a:solidFill>
                  <a:srgbClr val="212121"/>
                </a:solidFill>
                <a:effectLst/>
                <a:latin typeface="Aptos" panose="020B0004020202020204" pitchFamily="34" charset="0"/>
              </a:rPr>
              <a:t>ABTT’s outreach in relation to the promotion of production and technical career pathways to young people.</a:t>
            </a:r>
          </a:p>
          <a:p>
            <a:pPr marL="285750" indent="-285750">
              <a:buFontTx/>
              <a:buChar char="-"/>
            </a:pPr>
            <a:endParaRPr lang="en-US" sz="1400" b="1" dirty="0"/>
          </a:p>
          <a:p>
            <a:pPr marL="285750" indent="-285750">
              <a:buFontTx/>
              <a:buChar char="-"/>
            </a:pP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E56DEAB7-18EF-715F-BB21-4EBFCF3036EB}"/>
              </a:ext>
            </a:extLst>
          </p:cNvPr>
          <p:cNvSpPr/>
          <p:nvPr/>
        </p:nvSpPr>
        <p:spPr>
          <a:xfrm>
            <a:off x="6046572" y="1962769"/>
            <a:ext cx="5526929" cy="42961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0" i="0" u="none" strike="noStrike" dirty="0">
              <a:solidFill>
                <a:srgbClr val="212121"/>
              </a:solidFill>
              <a:effectLst/>
              <a:latin typeface="Aptos" panose="020B0004020202020204" pitchFamily="34" charset="0"/>
            </a:endParaRPr>
          </a:p>
        </p:txBody>
      </p:sp>
      <p:sp>
        <p:nvSpPr>
          <p:cNvPr id="18" name="Rectangle 17">
            <a:extLst>
              <a:ext uri="{FF2B5EF4-FFF2-40B4-BE49-F238E27FC236}">
                <a16:creationId xmlns:a16="http://schemas.microsoft.com/office/drawing/2014/main" id="{9200B781-0232-00D7-0B4A-AB47D37ACC99}"/>
              </a:ext>
            </a:extLst>
          </p:cNvPr>
          <p:cNvSpPr/>
          <p:nvPr/>
        </p:nvSpPr>
        <p:spPr>
          <a:xfrm>
            <a:off x="6251434" y="1962769"/>
            <a:ext cx="5174651" cy="4955203"/>
          </a:xfrm>
          <a:prstGeom prst="rect">
            <a:avLst/>
          </a:prstGeom>
          <a:noFill/>
        </p:spPr>
        <p:txBody>
          <a:bodyPr wrap="square" lIns="91440" tIns="45720" rIns="91440" bIns="45720">
            <a:spAutoFit/>
          </a:bodyPr>
          <a:lstStyle/>
          <a:p>
            <a:pPr marL="285750" indent="-285750">
              <a:buFontTx/>
              <a:buChar char="-"/>
            </a:pPr>
            <a:endParaRPr lang="en-US" sz="1400" b="1" dirty="0"/>
          </a:p>
          <a:p>
            <a:pPr algn="l"/>
            <a:r>
              <a:rPr lang="en-GB" sz="2000" b="0" i="0" u="none" strike="noStrike" dirty="0">
                <a:solidFill>
                  <a:srgbClr val="212121"/>
                </a:solidFill>
                <a:effectLst/>
                <a:latin typeface="Aptos" panose="020B0004020202020204" pitchFamily="34" charset="0"/>
              </a:rPr>
              <a:t>To implement the following outreach strategies in collaboration with the Training and Education Committee and ABTT staff members:</a:t>
            </a:r>
          </a:p>
          <a:p>
            <a:pPr marL="742950" lvl="1" indent="-285750" algn="l">
              <a:buFont typeface="+mj-lt"/>
              <a:buAutoNum type="alphaLcPeriod"/>
            </a:pPr>
            <a:r>
              <a:rPr lang="en-GB" sz="2000" b="0" i="0" u="none" strike="noStrike" dirty="0">
                <a:solidFill>
                  <a:srgbClr val="212121"/>
                </a:solidFill>
                <a:effectLst/>
                <a:latin typeface="Aptos" panose="020B0004020202020204" pitchFamily="34" charset="0"/>
              </a:rPr>
              <a:t>Developing a social media presence for production and technical roles</a:t>
            </a:r>
          </a:p>
          <a:p>
            <a:pPr marL="742950" lvl="1" indent="-285750" algn="l">
              <a:buFont typeface="+mj-lt"/>
              <a:buAutoNum type="alphaLcPeriod"/>
            </a:pPr>
            <a:r>
              <a:rPr lang="en-GB" sz="2000" b="0" i="0" u="none" strike="noStrike" dirty="0">
                <a:solidFill>
                  <a:srgbClr val="212121"/>
                </a:solidFill>
                <a:effectLst/>
                <a:latin typeface="Aptos" panose="020B0004020202020204" pitchFamily="34" charset="0"/>
              </a:rPr>
              <a:t>Developing a package for primary school workshops</a:t>
            </a:r>
          </a:p>
          <a:p>
            <a:pPr marL="742950" lvl="1" indent="-285750" algn="l">
              <a:buFont typeface="+mj-lt"/>
              <a:buAutoNum type="alphaLcPeriod"/>
            </a:pPr>
            <a:r>
              <a:rPr lang="en-GB" sz="2000" b="0" i="0" u="none" strike="noStrike" dirty="0">
                <a:solidFill>
                  <a:srgbClr val="212121"/>
                </a:solidFill>
                <a:effectLst/>
                <a:latin typeface="Aptos" panose="020B0004020202020204" pitchFamily="34" charset="0"/>
              </a:rPr>
              <a:t>Linking the technical creative industry to the wider curriculum</a:t>
            </a:r>
          </a:p>
          <a:p>
            <a:pPr marL="742950" lvl="1" indent="-285750" algn="l">
              <a:buFont typeface="+mj-lt"/>
              <a:buAutoNum type="alphaLcPeriod"/>
            </a:pPr>
            <a:r>
              <a:rPr lang="en-GB" sz="2000" b="0" i="0" u="none" strike="noStrike" dirty="0">
                <a:solidFill>
                  <a:srgbClr val="212121"/>
                </a:solidFill>
                <a:effectLst/>
                <a:latin typeface="Aptos" panose="020B0004020202020204" pitchFamily="34" charset="0"/>
              </a:rPr>
              <a:t>Defining </a:t>
            </a:r>
            <a:r>
              <a:rPr lang="en-GB" sz="2000" b="0" i="1" u="none" strike="noStrike" dirty="0">
                <a:solidFill>
                  <a:srgbClr val="212121"/>
                </a:solidFill>
                <a:effectLst/>
                <a:latin typeface="Aptos" panose="020B0004020202020204" pitchFamily="34" charset="0"/>
              </a:rPr>
              <a:t>work immersion </a:t>
            </a:r>
            <a:r>
              <a:rPr lang="en-GB" sz="2000" b="0" i="0" u="none" strike="noStrike" dirty="0">
                <a:solidFill>
                  <a:srgbClr val="212121"/>
                </a:solidFill>
                <a:effectLst/>
                <a:latin typeface="Aptos" panose="020B0004020202020204" pitchFamily="34" charset="0"/>
              </a:rPr>
              <a:t>opportunities</a:t>
            </a: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621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85DC8F-8240-D4D1-2B3A-AC6C875B0978}"/>
              </a:ext>
            </a:extLst>
          </p:cNvPr>
          <p:cNvSpPr/>
          <p:nvPr/>
        </p:nvSpPr>
        <p:spPr>
          <a:xfrm>
            <a:off x="1451667" y="1787496"/>
            <a:ext cx="8407925" cy="29781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3D797D22-7565-FCA4-9DF2-24DB03CAD14A}"/>
              </a:ext>
            </a:extLst>
          </p:cNvPr>
          <p:cNvSpPr/>
          <p:nvPr/>
        </p:nvSpPr>
        <p:spPr>
          <a:xfrm>
            <a:off x="-1" y="16993"/>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2" name="Rectangle 1">
            <a:extLst>
              <a:ext uri="{FF2B5EF4-FFF2-40B4-BE49-F238E27FC236}">
                <a16:creationId xmlns:a16="http://schemas.microsoft.com/office/drawing/2014/main" id="{2DCB2785-2085-82A3-590B-D2F1F45BB3F6}"/>
              </a:ext>
            </a:extLst>
          </p:cNvPr>
          <p:cNvSpPr/>
          <p:nvPr/>
        </p:nvSpPr>
        <p:spPr>
          <a:xfrm>
            <a:off x="3557017" y="192932"/>
            <a:ext cx="1664238"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Action</a:t>
            </a:r>
          </a:p>
        </p:txBody>
      </p:sp>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1" y="6624844"/>
            <a:ext cx="11722605" cy="0"/>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09B0DA-BD90-00D2-2CDF-C929A8289B22}"/>
              </a:ext>
            </a:extLst>
          </p:cNvPr>
          <p:cNvSpPr txBox="1"/>
          <p:nvPr/>
        </p:nvSpPr>
        <p:spPr>
          <a:xfrm>
            <a:off x="2332408" y="1918526"/>
            <a:ext cx="6858493" cy="2739211"/>
          </a:xfrm>
          <a:prstGeom prst="rect">
            <a:avLst/>
          </a:prstGeom>
          <a:noFill/>
        </p:spPr>
        <p:txBody>
          <a:bodyPr wrap="square" rtlCol="0">
            <a:spAutoFit/>
          </a:bodyPr>
          <a:lstStyle/>
          <a:p>
            <a:r>
              <a:rPr lang="en-GB" sz="2800" b="0" i="0" u="none" strike="noStrike" dirty="0">
                <a:solidFill>
                  <a:srgbClr val="212121"/>
                </a:solidFill>
                <a:effectLst/>
                <a:latin typeface="Aptos" panose="020B0004020202020204" pitchFamily="34" charset="0"/>
              </a:rPr>
              <a:t>If you are interested in finding out more about the working group, would like to get involved, or have an idea of other outreach strategies please contact Chris Stone </a:t>
            </a:r>
          </a:p>
          <a:p>
            <a:endParaRPr lang="en-GB" sz="2800" b="0" i="0" u="none" strike="noStrike" dirty="0">
              <a:solidFill>
                <a:srgbClr val="212121"/>
              </a:solidFill>
              <a:effectLst/>
              <a:latin typeface="Aptos" panose="020B0004020202020204" pitchFamily="34" charset="0"/>
            </a:endParaRPr>
          </a:p>
          <a:p>
            <a:r>
              <a:rPr lang="en-GB" sz="3200" b="0" i="0" u="none" strike="noStrike" dirty="0">
                <a:solidFill>
                  <a:srgbClr val="212121"/>
                </a:solidFill>
                <a:effectLst/>
                <a:latin typeface="Aptos" panose="020B0004020202020204" pitchFamily="34" charset="0"/>
              </a:rPr>
              <a:t> </a:t>
            </a:r>
            <a:r>
              <a:rPr lang="en-GB" sz="3200" b="0" i="0" u="sng" dirty="0">
                <a:solidFill>
                  <a:srgbClr val="0078D7"/>
                </a:solidFill>
                <a:effectLst/>
                <a:latin typeface="Aptos" panose="020B0004020202020204" pitchFamily="34" charset="0"/>
                <a:hlinkClick r:id="rId5" tooltip="mailto:cstone@mulberryschoolstrust.org"/>
              </a:rPr>
              <a:t>cstone@mulberryschoolstrust.org</a:t>
            </a:r>
            <a:r>
              <a:rPr lang="en-GB" sz="3200" b="0" i="0" u="none" strike="noStrike" dirty="0">
                <a:solidFill>
                  <a:srgbClr val="212121"/>
                </a:solidFill>
                <a:effectLst/>
                <a:latin typeface="Aptos" panose="020B0004020202020204" pitchFamily="34" charset="0"/>
              </a:rPr>
              <a:t>.</a:t>
            </a:r>
            <a:endParaRPr lang="en-US" sz="3200" dirty="0"/>
          </a:p>
        </p:txBody>
      </p:sp>
      <p:pic>
        <p:nvPicPr>
          <p:cNvPr id="1026" name="Picture 2" descr="One single line drawing of group of people open up and raising their hands  up into the air. Business team work concept. Modern continuous line draw  Stock Vector Image &amp; Art -">
            <a:extLst>
              <a:ext uri="{FF2B5EF4-FFF2-40B4-BE49-F238E27FC236}">
                <a16:creationId xmlns:a16="http://schemas.microsoft.com/office/drawing/2014/main" id="{B43E6D62-C9CA-9168-CC10-C0AA94BFA2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52" t="11531" r="1002" b="21442"/>
          <a:stretch/>
        </p:blipFill>
        <p:spPr bwMode="auto">
          <a:xfrm>
            <a:off x="569581" y="5296386"/>
            <a:ext cx="2716148" cy="1383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ne Drawing Group of People Vector Images (over 8,200)">
            <a:extLst>
              <a:ext uri="{FF2B5EF4-FFF2-40B4-BE49-F238E27FC236}">
                <a16:creationId xmlns:a16="http://schemas.microsoft.com/office/drawing/2014/main" id="{78D126D6-FD0B-FE0B-C96B-9438C08D02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88" r="2886"/>
          <a:stretch/>
        </p:blipFill>
        <p:spPr bwMode="auto">
          <a:xfrm>
            <a:off x="7852721" y="5429841"/>
            <a:ext cx="3299254" cy="126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5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0" y="0"/>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pic>
        <p:nvPicPr>
          <p:cNvPr id="3" name="Picture 2" descr="Conference Drawing: Over 12,006 Royalty-Free Licensable Stock Vectors &amp;  Vector Art | Shutterstock">
            <a:extLst>
              <a:ext uri="{FF2B5EF4-FFF2-40B4-BE49-F238E27FC236}">
                <a16:creationId xmlns:a16="http://schemas.microsoft.com/office/drawing/2014/main" id="{024226FC-8D58-14CD-F064-70BCE780D0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610"/>
          <a:stretch/>
        </p:blipFill>
        <p:spPr bwMode="auto">
          <a:xfrm>
            <a:off x="-72149" y="4929810"/>
            <a:ext cx="4200402" cy="16825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3861285" y="6393995"/>
            <a:ext cx="8241792" cy="640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Start and finish banners or flags for outdoor sport event. competition race vector illustration">
            <a:extLst>
              <a:ext uri="{FF2B5EF4-FFF2-40B4-BE49-F238E27FC236}">
                <a16:creationId xmlns:a16="http://schemas.microsoft.com/office/drawing/2014/main" id="{66AF463B-8386-1C83-0903-85EEAB248A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994" b="17943"/>
          <a:stretch/>
        </p:blipFill>
        <p:spPr bwMode="auto">
          <a:xfrm>
            <a:off x="3861285" y="4568332"/>
            <a:ext cx="2519768" cy="185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5D304FA-240F-34D2-0BA0-3034D18E679A}"/>
              </a:ext>
            </a:extLst>
          </p:cNvPr>
          <p:cNvPicPr>
            <a:picLocks noChangeAspect="1"/>
          </p:cNvPicPr>
          <p:nvPr/>
        </p:nvPicPr>
        <p:blipFill rotWithShape="1">
          <a:blip r:embed="rId4"/>
          <a:srcRect t="32565" b="36607"/>
          <a:stretch/>
        </p:blipFill>
        <p:spPr>
          <a:xfrm>
            <a:off x="0" y="1218850"/>
            <a:ext cx="6423841" cy="1971633"/>
          </a:xfrm>
          <a:prstGeom prst="rect">
            <a:avLst/>
          </a:prstGeom>
        </p:spPr>
      </p:pic>
      <p:pic>
        <p:nvPicPr>
          <p:cNvPr id="1026" name="Picture 2" descr="Drawn Bunting Stock Illustrations – 3,049 Drawn Bunting Stock  Illustrations, Vectors &amp; Clipart - Dreamstime">
            <a:extLst>
              <a:ext uri="{FF2B5EF4-FFF2-40B4-BE49-F238E27FC236}">
                <a16:creationId xmlns:a16="http://schemas.microsoft.com/office/drawing/2014/main" id="{49F5B8D2-472B-0941-93E5-B7089A12B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5" t="57446" r="22739" b="22864"/>
          <a:stretch/>
        </p:blipFill>
        <p:spPr bwMode="auto">
          <a:xfrm>
            <a:off x="796672" y="3751249"/>
            <a:ext cx="4681945" cy="800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qr code with a star in the middle&#10;&#10;Description automatically generated">
            <a:extLst>
              <a:ext uri="{FF2B5EF4-FFF2-40B4-BE49-F238E27FC236}">
                <a16:creationId xmlns:a16="http://schemas.microsoft.com/office/drawing/2014/main" id="{A03FA912-E726-92AA-1289-42A1B6258E87}"/>
              </a:ext>
            </a:extLst>
          </p:cNvPr>
          <p:cNvPicPr>
            <a:picLocks noChangeAspect="1"/>
          </p:cNvPicPr>
          <p:nvPr/>
        </p:nvPicPr>
        <p:blipFill>
          <a:blip r:embed="rId8"/>
          <a:stretch>
            <a:fillRect/>
          </a:stretch>
        </p:blipFill>
        <p:spPr>
          <a:xfrm>
            <a:off x="7104693" y="1694311"/>
            <a:ext cx="3967592" cy="3967592"/>
          </a:xfrm>
          <a:prstGeom prst="rect">
            <a:avLst/>
          </a:prstGeom>
        </p:spPr>
      </p:pic>
    </p:spTree>
    <p:extLst>
      <p:ext uri="{BB962C8B-B14F-4D97-AF65-F5344CB8AC3E}">
        <p14:creationId xmlns:p14="http://schemas.microsoft.com/office/powerpoint/2010/main" val="420908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2962C61-C8A0-41E2-E3C0-D185562B6BAD}"/>
              </a:ext>
            </a:extLst>
          </p:cNvPr>
          <p:cNvSpPr/>
          <p:nvPr/>
        </p:nvSpPr>
        <p:spPr>
          <a:xfrm>
            <a:off x="1513489" y="1584433"/>
            <a:ext cx="6132785" cy="5115911"/>
          </a:xfrm>
          <a:prstGeom prst="ellipse">
            <a:avLst/>
          </a:prstGeom>
          <a:solidFill>
            <a:srgbClr val="FFC000">
              <a:alpha val="5735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lassroom with solid fill">
            <a:extLst>
              <a:ext uri="{FF2B5EF4-FFF2-40B4-BE49-F238E27FC236}">
                <a16:creationId xmlns:a16="http://schemas.microsoft.com/office/drawing/2014/main" id="{D7171F3B-AA55-31F7-A70C-1086908745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6046" y="2751134"/>
            <a:ext cx="2413437" cy="2413437"/>
          </a:xfrm>
          <a:prstGeom prst="rect">
            <a:avLst/>
          </a:prstGeom>
        </p:spPr>
      </p:pic>
      <p:sp>
        <p:nvSpPr>
          <p:cNvPr id="5" name="Oval 4">
            <a:extLst>
              <a:ext uri="{FF2B5EF4-FFF2-40B4-BE49-F238E27FC236}">
                <a16:creationId xmlns:a16="http://schemas.microsoft.com/office/drawing/2014/main" id="{254F47E9-46DA-503B-55A4-68DC5D032228}"/>
              </a:ext>
            </a:extLst>
          </p:cNvPr>
          <p:cNvSpPr/>
          <p:nvPr/>
        </p:nvSpPr>
        <p:spPr>
          <a:xfrm>
            <a:off x="3021724" y="157654"/>
            <a:ext cx="6132785" cy="5115911"/>
          </a:xfrm>
          <a:prstGeom prst="ellipse">
            <a:avLst/>
          </a:prstGeom>
          <a:solidFill>
            <a:schemeClr val="accent6">
              <a:lumMod val="60000"/>
              <a:lumOff val="40000"/>
              <a:alpha val="6267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User network with solid fill">
            <a:extLst>
              <a:ext uri="{FF2B5EF4-FFF2-40B4-BE49-F238E27FC236}">
                <a16:creationId xmlns:a16="http://schemas.microsoft.com/office/drawing/2014/main" id="{0595352A-F924-9479-220D-6B9B622B3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9920" y="546864"/>
            <a:ext cx="2075138" cy="2075138"/>
          </a:xfrm>
          <a:prstGeom prst="rect">
            <a:avLst/>
          </a:prstGeom>
        </p:spPr>
      </p:pic>
      <p:sp>
        <p:nvSpPr>
          <p:cNvPr id="4" name="Oval 3">
            <a:extLst>
              <a:ext uri="{FF2B5EF4-FFF2-40B4-BE49-F238E27FC236}">
                <a16:creationId xmlns:a16="http://schemas.microsoft.com/office/drawing/2014/main" id="{6C868970-2624-673F-7A68-E9432E66F6FC}"/>
              </a:ext>
            </a:extLst>
          </p:cNvPr>
          <p:cNvSpPr/>
          <p:nvPr/>
        </p:nvSpPr>
        <p:spPr>
          <a:xfrm>
            <a:off x="4540468" y="1584433"/>
            <a:ext cx="6132785" cy="5115911"/>
          </a:xfrm>
          <a:prstGeom prst="ellipse">
            <a:avLst/>
          </a:prstGeom>
          <a:solidFill>
            <a:schemeClr val="accent5">
              <a:lumMod val="60000"/>
              <a:lumOff val="40000"/>
              <a:alpha val="5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Tools with solid fill">
            <a:extLst>
              <a:ext uri="{FF2B5EF4-FFF2-40B4-BE49-F238E27FC236}">
                <a16:creationId xmlns:a16="http://schemas.microsoft.com/office/drawing/2014/main" id="{B3A72956-312C-EFF7-4761-C4EE7993C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13261" y="3610291"/>
            <a:ext cx="1488206" cy="1488206"/>
          </a:xfrm>
          <a:prstGeom prst="rect">
            <a:avLst/>
          </a:prstGeom>
        </p:spPr>
      </p:pic>
      <p:sp>
        <p:nvSpPr>
          <p:cNvPr id="7" name="TextBox 6">
            <a:extLst>
              <a:ext uri="{FF2B5EF4-FFF2-40B4-BE49-F238E27FC236}">
                <a16:creationId xmlns:a16="http://schemas.microsoft.com/office/drawing/2014/main" id="{0CE86CD6-F055-3832-5AF5-61B821119455}"/>
              </a:ext>
            </a:extLst>
          </p:cNvPr>
          <p:cNvSpPr txBox="1"/>
          <p:nvPr/>
        </p:nvSpPr>
        <p:spPr>
          <a:xfrm>
            <a:off x="366548" y="5067070"/>
            <a:ext cx="6093372" cy="646331"/>
          </a:xfrm>
          <a:prstGeom prst="rect">
            <a:avLst/>
          </a:prstGeom>
          <a:noFill/>
        </p:spPr>
        <p:txBody>
          <a:bodyPr wrap="square">
            <a:spAutoFit/>
          </a:bodyPr>
          <a:lstStyle/>
          <a:p>
            <a:pPr lvl="0" algn="ctr"/>
            <a:r>
              <a:rPr lang="en-GB" sz="3600" b="1" dirty="0">
                <a:solidFill>
                  <a:schemeClr val="tx1"/>
                </a:solidFill>
              </a:rPr>
              <a:t>EDUCATION</a:t>
            </a:r>
          </a:p>
        </p:txBody>
      </p:sp>
      <p:sp>
        <p:nvSpPr>
          <p:cNvPr id="10" name="TextBox 9">
            <a:extLst>
              <a:ext uri="{FF2B5EF4-FFF2-40B4-BE49-F238E27FC236}">
                <a16:creationId xmlns:a16="http://schemas.microsoft.com/office/drawing/2014/main" id="{0BEDFC0E-E028-B2CF-694A-4DADF3089217}"/>
              </a:ext>
            </a:extLst>
          </p:cNvPr>
          <p:cNvSpPr txBox="1"/>
          <p:nvPr/>
        </p:nvSpPr>
        <p:spPr>
          <a:xfrm>
            <a:off x="3021724" y="360683"/>
            <a:ext cx="6093372" cy="646331"/>
          </a:xfrm>
          <a:prstGeom prst="rect">
            <a:avLst/>
          </a:prstGeom>
          <a:noFill/>
        </p:spPr>
        <p:txBody>
          <a:bodyPr wrap="square">
            <a:spAutoFit/>
          </a:bodyPr>
          <a:lstStyle/>
          <a:p>
            <a:pPr lvl="0" algn="ctr"/>
            <a:r>
              <a:rPr lang="en-GB" sz="3600" b="1" dirty="0">
                <a:solidFill>
                  <a:schemeClr val="tx1"/>
                </a:solidFill>
              </a:rPr>
              <a:t>OUTREACH</a:t>
            </a:r>
          </a:p>
        </p:txBody>
      </p:sp>
      <p:sp>
        <p:nvSpPr>
          <p:cNvPr id="14" name="TextBox 13">
            <a:extLst>
              <a:ext uri="{FF2B5EF4-FFF2-40B4-BE49-F238E27FC236}">
                <a16:creationId xmlns:a16="http://schemas.microsoft.com/office/drawing/2014/main" id="{B8C91426-E0CE-AF5C-3BEE-CFAA448580B6}"/>
              </a:ext>
            </a:extLst>
          </p:cNvPr>
          <p:cNvSpPr txBox="1"/>
          <p:nvPr/>
        </p:nvSpPr>
        <p:spPr>
          <a:xfrm>
            <a:off x="5488372" y="5037934"/>
            <a:ext cx="6093372" cy="646331"/>
          </a:xfrm>
          <a:prstGeom prst="rect">
            <a:avLst/>
          </a:prstGeom>
          <a:noFill/>
        </p:spPr>
        <p:txBody>
          <a:bodyPr wrap="square">
            <a:spAutoFit/>
          </a:bodyPr>
          <a:lstStyle/>
          <a:p>
            <a:pPr lvl="0" algn="ctr"/>
            <a:r>
              <a:rPr lang="en-GB" sz="3600" b="1" dirty="0"/>
              <a:t>EMPLOYMENT</a:t>
            </a:r>
            <a:endParaRPr lang="en-GB" sz="3600" b="1" dirty="0">
              <a:solidFill>
                <a:schemeClr val="tx1"/>
              </a:solidFill>
            </a:endParaRPr>
          </a:p>
        </p:txBody>
      </p:sp>
      <p:pic>
        <p:nvPicPr>
          <p:cNvPr id="17" name="Graphic 16" descr="Large paint brush with solid fill">
            <a:extLst>
              <a:ext uri="{FF2B5EF4-FFF2-40B4-BE49-F238E27FC236}">
                <a16:creationId xmlns:a16="http://schemas.microsoft.com/office/drawing/2014/main" id="{B7BECED2-7C4D-E8C3-F756-B53BBC8FEF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8721" y="3957853"/>
            <a:ext cx="783022" cy="783022"/>
          </a:xfrm>
          <a:prstGeom prst="rect">
            <a:avLst/>
          </a:prstGeom>
        </p:spPr>
      </p:pic>
      <p:sp>
        <p:nvSpPr>
          <p:cNvPr id="19" name="Rectangle 18">
            <a:extLst>
              <a:ext uri="{FF2B5EF4-FFF2-40B4-BE49-F238E27FC236}">
                <a16:creationId xmlns:a16="http://schemas.microsoft.com/office/drawing/2014/main" id="{89C7C17C-25CD-F79C-2966-F45219852489}"/>
              </a:ext>
            </a:extLst>
          </p:cNvPr>
          <p:cNvSpPr/>
          <p:nvPr/>
        </p:nvSpPr>
        <p:spPr>
          <a:xfrm>
            <a:off x="4539483" y="3452657"/>
            <a:ext cx="3113033" cy="923330"/>
          </a:xfrm>
          <a:prstGeom prst="rect">
            <a:avLst/>
          </a:prstGeom>
          <a:noFill/>
        </p:spPr>
        <p:txBody>
          <a:bodyPr wrap="square" lIns="91440" tIns="45720" rIns="91440" bIns="45720">
            <a:spAutoFit/>
          </a:bodyPr>
          <a:lstStyle/>
          <a:p>
            <a:pPr algn="ctr"/>
            <a:r>
              <a:rPr lang="en-GB"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INDUSTRY</a:t>
            </a:r>
          </a:p>
        </p:txBody>
      </p:sp>
      <p:pic>
        <p:nvPicPr>
          <p:cNvPr id="21" name="Graphic 20" descr="Badge Heart with solid fill">
            <a:extLst>
              <a:ext uri="{FF2B5EF4-FFF2-40B4-BE49-F238E27FC236}">
                <a16:creationId xmlns:a16="http://schemas.microsoft.com/office/drawing/2014/main" id="{C10CF4B0-4D6C-19A9-2AEF-F5BC3092A4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49206" y="2496630"/>
            <a:ext cx="2570440" cy="2570440"/>
          </a:xfrm>
          <a:prstGeom prst="rect">
            <a:avLst/>
          </a:prstGeom>
        </p:spPr>
      </p:pic>
    </p:spTree>
    <p:extLst>
      <p:ext uri="{BB962C8B-B14F-4D97-AF65-F5344CB8AC3E}">
        <p14:creationId xmlns:p14="http://schemas.microsoft.com/office/powerpoint/2010/main" val="1226998625"/>
      </p:ext>
    </p:extLst>
  </p:cSld>
  <p:clrMapOvr>
    <a:masterClrMapping/>
  </p:clrMapOvr>
  <mc:AlternateContent xmlns:mc="http://schemas.openxmlformats.org/markup-compatibility/2006" xmlns:p14="http://schemas.microsoft.com/office/powerpoint/2010/main">
    <mc:Choice Requires="p14">
      <p:transition spd="slow" p14:dur="2000" advTm="9251"/>
    </mc:Choice>
    <mc:Fallback xmlns="">
      <p:transition spd="slow" advTm="92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1" y="16993"/>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2" name="Rectangle 1">
            <a:extLst>
              <a:ext uri="{FF2B5EF4-FFF2-40B4-BE49-F238E27FC236}">
                <a16:creationId xmlns:a16="http://schemas.microsoft.com/office/drawing/2014/main" id="{2DCB2785-2085-82A3-590B-D2F1F45BB3F6}"/>
              </a:ext>
            </a:extLst>
          </p:cNvPr>
          <p:cNvSpPr/>
          <p:nvPr/>
        </p:nvSpPr>
        <p:spPr>
          <a:xfrm>
            <a:off x="3557017" y="192932"/>
            <a:ext cx="4113114"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Break out rooms </a:t>
            </a:r>
          </a:p>
        </p:txBody>
      </p:sp>
      <p:pic>
        <p:nvPicPr>
          <p:cNvPr id="8194" name="Picture 2" descr="Premium Vector | Continuous line drawing of group of business people  discussing in conference room.">
            <a:extLst>
              <a:ext uri="{FF2B5EF4-FFF2-40B4-BE49-F238E27FC236}">
                <a16:creationId xmlns:a16="http://schemas.microsoft.com/office/drawing/2014/main" id="{5C118C44-B717-CF8C-E846-04422D240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33" y="4839872"/>
            <a:ext cx="3447288" cy="17941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3480812" y="6560836"/>
            <a:ext cx="8241792" cy="64008"/>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C39FF23-85F1-028A-E8DB-A0EA6CA8769B}"/>
              </a:ext>
            </a:extLst>
          </p:cNvPr>
          <p:cNvSpPr/>
          <p:nvPr/>
        </p:nvSpPr>
        <p:spPr>
          <a:xfrm>
            <a:off x="978233" y="2769259"/>
            <a:ext cx="359624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EDUCATION</a:t>
            </a:r>
          </a:p>
        </p:txBody>
      </p:sp>
      <p:sp>
        <p:nvSpPr>
          <p:cNvPr id="11" name="Rectangle 10">
            <a:extLst>
              <a:ext uri="{FF2B5EF4-FFF2-40B4-BE49-F238E27FC236}">
                <a16:creationId xmlns:a16="http://schemas.microsoft.com/office/drawing/2014/main" id="{48FA047B-C9AE-1189-78C2-545916D89A4A}"/>
              </a:ext>
            </a:extLst>
          </p:cNvPr>
          <p:cNvSpPr/>
          <p:nvPr/>
        </p:nvSpPr>
        <p:spPr>
          <a:xfrm>
            <a:off x="7171957" y="2776503"/>
            <a:ext cx="4798243" cy="923330"/>
          </a:xfrm>
          <a:prstGeom prst="rect">
            <a:avLst/>
          </a:prstGeom>
          <a:noFill/>
        </p:spPr>
        <p:txBody>
          <a:bodyPr wrap="square" lIns="91440" tIns="45720" rIns="91440" bIns="45720">
            <a:spAutoFit/>
          </a:bodyPr>
          <a:lstStyle/>
          <a:p>
            <a:pPr algn="ctr"/>
            <a:r>
              <a:rPr lang="en-GB"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EMPLOYMENT</a:t>
            </a:r>
            <a:endParaRPr lang="en-GB"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3746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1" y="16993"/>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2" name="Rectangle 1">
            <a:extLst>
              <a:ext uri="{FF2B5EF4-FFF2-40B4-BE49-F238E27FC236}">
                <a16:creationId xmlns:a16="http://schemas.microsoft.com/office/drawing/2014/main" id="{2DCB2785-2085-82A3-590B-D2F1F45BB3F6}"/>
              </a:ext>
            </a:extLst>
          </p:cNvPr>
          <p:cNvSpPr/>
          <p:nvPr/>
        </p:nvSpPr>
        <p:spPr>
          <a:xfrm>
            <a:off x="3557017" y="192932"/>
            <a:ext cx="4113114" cy="769441"/>
          </a:xfrm>
          <a:prstGeom prst="rect">
            <a:avLst/>
          </a:prstGeom>
          <a:noFill/>
        </p:spPr>
        <p:txBody>
          <a:bodyPr wrap="none" lIns="91440" tIns="45720" rIns="91440" bIns="45720">
            <a:spAutoFit/>
          </a:bodyPr>
          <a:lstStyle/>
          <a:p>
            <a:r>
              <a:rPr lang="en-GB" sz="4400" dirty="0">
                <a:ln w="0"/>
                <a:effectLst>
                  <a:outerShdw blurRad="38100" dist="19050" dir="2700000" algn="tl" rotWithShape="0">
                    <a:schemeClr val="dk1">
                      <a:alpha val="40000"/>
                    </a:schemeClr>
                  </a:outerShdw>
                </a:effectLst>
              </a:rPr>
              <a:t>Break out rooms </a:t>
            </a:r>
          </a:p>
        </p:txBody>
      </p:sp>
      <p:pic>
        <p:nvPicPr>
          <p:cNvPr id="8194" name="Picture 2" descr="Premium Vector | Continuous line drawing of group of business people  discussing in conference room.">
            <a:extLst>
              <a:ext uri="{FF2B5EF4-FFF2-40B4-BE49-F238E27FC236}">
                <a16:creationId xmlns:a16="http://schemas.microsoft.com/office/drawing/2014/main" id="{5C118C44-B717-CF8C-E846-04422D240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33" y="4839872"/>
            <a:ext cx="3447288" cy="17941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3480812" y="6560836"/>
            <a:ext cx="8241792" cy="64008"/>
          </a:xfrm>
          <a:prstGeom prst="line">
            <a:avLst/>
          </a:prstGeom>
          <a:ln w="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285DC8F-8240-D4D1-2B3A-AC6C875B0978}"/>
              </a:ext>
            </a:extLst>
          </p:cNvPr>
          <p:cNvSpPr/>
          <p:nvPr/>
        </p:nvSpPr>
        <p:spPr>
          <a:xfrm>
            <a:off x="3785191" y="1577181"/>
            <a:ext cx="8027581" cy="4267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BCC1FF-4856-6648-E42C-A4B6E1A1B08A}"/>
              </a:ext>
            </a:extLst>
          </p:cNvPr>
          <p:cNvSpPr/>
          <p:nvPr/>
        </p:nvSpPr>
        <p:spPr>
          <a:xfrm>
            <a:off x="4009387" y="1372508"/>
            <a:ext cx="7713217" cy="5262979"/>
          </a:xfrm>
          <a:prstGeom prst="rect">
            <a:avLst/>
          </a:prstGeom>
          <a:noFill/>
        </p:spPr>
        <p:txBody>
          <a:bodyPr wrap="square" lIns="91440" tIns="45720" rIns="91440" bIns="45720">
            <a:spAutoFit/>
          </a:bodyPr>
          <a:lstStyle/>
          <a:p>
            <a:endParaRPr lang="en-GB" sz="3200" dirty="0">
              <a:ln w="0"/>
              <a:effectLst>
                <a:outerShdw blurRad="38100" dist="19050" dir="2700000" algn="tl" rotWithShape="0">
                  <a:schemeClr val="dk1">
                    <a:alpha val="40000"/>
                  </a:schemeClr>
                </a:outerShdw>
              </a:effectLst>
            </a:endParaRPr>
          </a:p>
          <a:p>
            <a:pPr marL="285750" indent="-285750">
              <a:buFontTx/>
              <a:buChar char="-"/>
            </a:pPr>
            <a:r>
              <a:rPr lang="en-US" sz="2400" b="1" dirty="0"/>
              <a:t>What are some of the problems / barriers you are encountering in </a:t>
            </a:r>
            <a:r>
              <a:rPr lang="en-US" sz="2400" b="1" dirty="0">
                <a:solidFill>
                  <a:srgbClr val="0070C0"/>
                </a:solidFill>
              </a:rPr>
              <a:t>education</a:t>
            </a:r>
            <a:r>
              <a:rPr lang="en-US" sz="2400" b="1" dirty="0"/>
              <a:t> / </a:t>
            </a:r>
            <a:r>
              <a:rPr lang="en-US" sz="2400" b="1" dirty="0">
                <a:solidFill>
                  <a:srgbClr val="FF0000"/>
                </a:solidFill>
              </a:rPr>
              <a:t>employment</a:t>
            </a:r>
            <a:r>
              <a:rPr lang="en-US" sz="2400" b="1" dirty="0"/>
              <a:t>?</a:t>
            </a:r>
          </a:p>
          <a:p>
            <a:endParaRPr lang="en-US" sz="2400" b="1" dirty="0"/>
          </a:p>
          <a:p>
            <a:pPr marL="285750" indent="-285750">
              <a:buFontTx/>
              <a:buChar char="-"/>
            </a:pPr>
            <a:r>
              <a:rPr lang="en-US" sz="2400" b="1" dirty="0"/>
              <a:t>What are you doing well &amp; want to share or celebrate with </a:t>
            </a:r>
            <a:r>
              <a:rPr lang="en-US" sz="2400" b="1" dirty="0">
                <a:solidFill>
                  <a:srgbClr val="0070C0"/>
                </a:solidFill>
              </a:rPr>
              <a:t>education</a:t>
            </a:r>
            <a:r>
              <a:rPr lang="en-US" sz="2400" b="1" dirty="0"/>
              <a:t> / </a:t>
            </a:r>
            <a:r>
              <a:rPr lang="en-US" sz="2400" b="1" dirty="0">
                <a:solidFill>
                  <a:srgbClr val="FF0000"/>
                </a:solidFill>
              </a:rPr>
              <a:t>employment</a:t>
            </a:r>
            <a:r>
              <a:rPr lang="en-US" sz="2400" b="1" dirty="0"/>
              <a:t>?</a:t>
            </a:r>
          </a:p>
          <a:p>
            <a:endParaRPr lang="en-US" sz="2400" b="1" dirty="0"/>
          </a:p>
          <a:p>
            <a:pPr marL="285750" indent="-285750">
              <a:buFontTx/>
              <a:buChar char="-"/>
            </a:pPr>
            <a:r>
              <a:rPr lang="en-US" sz="2400" b="1" dirty="0"/>
              <a:t>What one thing would you like to see</a:t>
            </a:r>
            <a:r>
              <a:rPr lang="en-US" sz="2400" b="1" dirty="0">
                <a:solidFill>
                  <a:srgbClr val="0070C0"/>
                </a:solidFill>
              </a:rPr>
              <a:t> education </a:t>
            </a:r>
            <a:r>
              <a:rPr lang="en-US" sz="2400" b="1" dirty="0"/>
              <a:t>/ </a:t>
            </a:r>
            <a:r>
              <a:rPr lang="en-US" sz="2400" b="1" dirty="0">
                <a:solidFill>
                  <a:srgbClr val="FF0000"/>
                </a:solidFill>
              </a:rPr>
              <a:t>employment </a:t>
            </a:r>
            <a:r>
              <a:rPr lang="en-US" sz="2400" b="1" dirty="0"/>
              <a:t>start doing more of?</a:t>
            </a:r>
            <a:endParaRPr lang="en-US" sz="1400" b="1" dirty="0"/>
          </a:p>
          <a:p>
            <a:pPr marL="285750" indent="-285750">
              <a:buFontTx/>
              <a:buChar char="-"/>
            </a:pPr>
            <a:endParaRPr lang="en-US" sz="1400" b="1" dirty="0"/>
          </a:p>
          <a:p>
            <a:pPr marL="285750" indent="-285750">
              <a:buFontTx/>
              <a:buChar char="-"/>
            </a:pPr>
            <a:endParaRPr lang="en-GB" sz="1400" b="0" cap="none" spc="0" dirty="0">
              <a:ln w="0"/>
              <a:solidFill>
                <a:schemeClr val="tx1"/>
              </a:solidFill>
              <a:effectLst>
                <a:outerShdw blurRad="38100" dist="19050" dir="2700000" algn="tl" rotWithShape="0">
                  <a:schemeClr val="dk1">
                    <a:alpha val="40000"/>
                  </a:schemeClr>
                </a:outerShdw>
              </a:effectLst>
            </a:endParaRPr>
          </a:p>
          <a:p>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2400" b="0" cap="none" spc="0" dirty="0">
              <a:ln w="0"/>
              <a:solidFill>
                <a:schemeClr val="tx1"/>
              </a:solidFill>
              <a:effectLst>
                <a:outerShdw blurRad="38100" dist="19050" dir="2700000" algn="tl" rotWithShape="0">
                  <a:schemeClr val="dk1">
                    <a:alpha val="40000"/>
                  </a:schemeClr>
                </a:outerShdw>
              </a:effectLst>
            </a:endParaRPr>
          </a:p>
          <a:p>
            <a:pPr algn="ctr"/>
            <a:endParaRPr lang="en-GB"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8099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0" y="0"/>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pic>
        <p:nvPicPr>
          <p:cNvPr id="2050" name="Picture 2" descr="Premium Vector | Cartoon of businessman present action plan with checklist  step on whiteboard concept of procedure one continuous line art style">
            <a:extLst>
              <a:ext uri="{FF2B5EF4-FFF2-40B4-BE49-F238E27FC236}">
                <a16:creationId xmlns:a16="http://schemas.microsoft.com/office/drawing/2014/main" id="{8DD3E2BF-1A2A-92B9-4222-11F6A07E3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727" y="4346375"/>
            <a:ext cx="3611625" cy="240582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1" y="6367927"/>
            <a:ext cx="119610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C6896C6-CD98-7938-5A37-3224EEF912C3}"/>
              </a:ext>
            </a:extLst>
          </p:cNvPr>
          <p:cNvSpPr/>
          <p:nvPr/>
        </p:nvSpPr>
        <p:spPr>
          <a:xfrm>
            <a:off x="2648597" y="2610476"/>
            <a:ext cx="6940669" cy="1569660"/>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What one thing do you </a:t>
            </a:r>
          </a:p>
          <a:p>
            <a:pPr algn="ctr"/>
            <a:r>
              <a:rPr lang="en-GB" sz="3200" b="0" cap="none" spc="0" dirty="0">
                <a:ln w="0"/>
                <a:solidFill>
                  <a:schemeClr val="tx1"/>
                </a:solidFill>
                <a:effectLst>
                  <a:outerShdw blurRad="38100" dist="19050" dir="2700000" algn="tl" rotWithShape="0">
                    <a:schemeClr val="dk1">
                      <a:alpha val="40000"/>
                    </a:schemeClr>
                  </a:outerShdw>
                </a:effectLst>
              </a:rPr>
              <a:t>think </a:t>
            </a:r>
            <a:r>
              <a:rPr lang="en-GB" sz="3200" dirty="0">
                <a:ln w="0"/>
                <a:solidFill>
                  <a:srgbClr val="FF0000"/>
                </a:solidFill>
                <a:effectLst>
                  <a:outerShdw blurRad="38100" dist="19050" dir="2700000" algn="tl" rotWithShape="0">
                    <a:schemeClr val="dk1">
                      <a:alpha val="40000"/>
                    </a:schemeClr>
                  </a:outerShdw>
                </a:effectLst>
              </a:rPr>
              <a:t>employment</a:t>
            </a:r>
            <a:r>
              <a:rPr lang="en-GB" sz="3200" b="0" cap="none" spc="0" dirty="0">
                <a:ln w="0"/>
                <a:solidFill>
                  <a:schemeClr val="tx1"/>
                </a:solidFill>
                <a:effectLst>
                  <a:outerShdw blurRad="38100" dist="19050" dir="2700000" algn="tl" rotWithShape="0">
                    <a:schemeClr val="dk1">
                      <a:alpha val="40000"/>
                    </a:schemeClr>
                  </a:outerShdw>
                </a:effectLst>
              </a:rPr>
              <a:t> needs to </a:t>
            </a:r>
          </a:p>
          <a:p>
            <a:pPr algn="ctr"/>
            <a:r>
              <a:rPr lang="en-GB" sz="3200" b="0" cap="none" spc="0" dirty="0">
                <a:ln w="0"/>
                <a:solidFill>
                  <a:schemeClr val="tx1"/>
                </a:solidFill>
                <a:effectLst>
                  <a:outerShdw blurRad="38100" dist="19050" dir="2700000" algn="tl" rotWithShape="0">
                    <a:schemeClr val="dk1">
                      <a:alpha val="40000"/>
                    </a:schemeClr>
                  </a:outerShdw>
                </a:effectLst>
              </a:rPr>
              <a:t>know from </a:t>
            </a:r>
            <a:r>
              <a:rPr lang="en-GB" sz="3200" b="0" cap="none" spc="0" dirty="0">
                <a:ln w="0"/>
                <a:solidFill>
                  <a:srgbClr val="0070C0"/>
                </a:solidFill>
                <a:effectLst>
                  <a:outerShdw blurRad="38100" dist="19050" dir="2700000" algn="tl" rotWithShape="0">
                    <a:schemeClr val="dk1">
                      <a:alpha val="40000"/>
                    </a:schemeClr>
                  </a:outerShdw>
                </a:effectLst>
              </a:rPr>
              <a:t>education</a:t>
            </a:r>
            <a:r>
              <a:rPr lang="en-GB" sz="3200" b="0" cap="none" spc="0" dirty="0">
                <a:ln w="0"/>
                <a:solidFill>
                  <a:schemeClr val="tx1"/>
                </a:solidFill>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id="{9E2DC8A1-A10F-C3D3-E6C3-A038B9A95EC9}"/>
              </a:ext>
            </a:extLst>
          </p:cNvPr>
          <p:cNvSpPr/>
          <p:nvPr/>
        </p:nvSpPr>
        <p:spPr>
          <a:xfrm>
            <a:off x="4185754" y="1486429"/>
            <a:ext cx="359624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EDUCATION</a:t>
            </a:r>
          </a:p>
        </p:txBody>
      </p:sp>
    </p:spTree>
    <p:extLst>
      <p:ext uri="{BB962C8B-B14F-4D97-AF65-F5344CB8AC3E}">
        <p14:creationId xmlns:p14="http://schemas.microsoft.com/office/powerpoint/2010/main" val="127746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211CB6-7008-3EEA-4986-6CC546EF196C}"/>
              </a:ext>
            </a:extLst>
          </p:cNvPr>
          <p:cNvSpPr/>
          <p:nvPr/>
        </p:nvSpPr>
        <p:spPr>
          <a:xfrm>
            <a:off x="238916" y="1712559"/>
            <a:ext cx="11714167" cy="49959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3D797D22-7565-FCA4-9DF2-24DB03CAD14A}"/>
              </a:ext>
            </a:extLst>
          </p:cNvPr>
          <p:cNvSpPr/>
          <p:nvPr/>
        </p:nvSpPr>
        <p:spPr>
          <a:xfrm>
            <a:off x="116378" y="30914"/>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3" name="Rectangle 2">
            <a:extLst>
              <a:ext uri="{FF2B5EF4-FFF2-40B4-BE49-F238E27FC236}">
                <a16:creationId xmlns:a16="http://schemas.microsoft.com/office/drawing/2014/main" id="{6C39FF23-85F1-028A-E8DB-A0EA6CA8769B}"/>
              </a:ext>
            </a:extLst>
          </p:cNvPr>
          <p:cNvSpPr/>
          <p:nvPr/>
        </p:nvSpPr>
        <p:spPr>
          <a:xfrm>
            <a:off x="4119092" y="149453"/>
            <a:ext cx="359624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EDUCATION</a:t>
            </a:r>
          </a:p>
        </p:txBody>
      </p:sp>
      <p:sp>
        <p:nvSpPr>
          <p:cNvPr id="13" name="Rectangle 12">
            <a:extLst>
              <a:ext uri="{FF2B5EF4-FFF2-40B4-BE49-F238E27FC236}">
                <a16:creationId xmlns:a16="http://schemas.microsoft.com/office/drawing/2014/main" id="{62ABF160-9983-0041-EFE7-6008AD491A1E}"/>
              </a:ext>
            </a:extLst>
          </p:cNvPr>
          <p:cNvSpPr/>
          <p:nvPr/>
        </p:nvSpPr>
        <p:spPr>
          <a:xfrm>
            <a:off x="315814" y="1660653"/>
            <a:ext cx="6797505" cy="1077218"/>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Employers to think about care for early career workers </a:t>
            </a:r>
          </a:p>
          <a:p>
            <a:r>
              <a:rPr lang="en-GB" sz="1600" b="0" cap="none" spc="0" dirty="0">
                <a:ln w="0"/>
                <a:solidFill>
                  <a:schemeClr val="tx1"/>
                </a:solidFill>
                <a:effectLst>
                  <a:outerShdw blurRad="38100" dist="19050" dir="2700000" algn="tl" rotWithShape="0">
                    <a:schemeClr val="dk1">
                      <a:alpha val="40000"/>
                    </a:schemeClr>
                  </a:outerShdw>
                </a:effectLst>
              </a:rPr>
              <a:t>Wellbeing, work life balance, neurodiversity, </a:t>
            </a:r>
            <a:r>
              <a:rPr lang="en-GB" sz="1600" dirty="0">
                <a:ln w="0"/>
                <a:effectLst>
                  <a:outerShdw blurRad="38100" dist="19050" dir="2700000" algn="tl" rotWithShape="0">
                    <a:schemeClr val="dk1">
                      <a:alpha val="40000"/>
                    </a:schemeClr>
                  </a:outerShdw>
                </a:effectLst>
              </a:rPr>
              <a:t>career professional development</a:t>
            </a:r>
            <a:endParaRPr lang="en-GB" sz="16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20CB7B71-B1C0-F073-9E88-B4BA6896D3CF}"/>
              </a:ext>
            </a:extLst>
          </p:cNvPr>
          <p:cNvSpPr/>
          <p:nvPr/>
        </p:nvSpPr>
        <p:spPr>
          <a:xfrm>
            <a:off x="315815" y="2838006"/>
            <a:ext cx="6879184" cy="95410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Visibility and collaboration from employment</a:t>
            </a:r>
          </a:p>
          <a:p>
            <a:r>
              <a:rPr lang="en-GB" sz="1600" dirty="0">
                <a:ln w="0"/>
                <a:effectLst>
                  <a:outerShdw blurRad="38100" dist="19050" dir="2700000" algn="tl" rotWithShape="0">
                    <a:schemeClr val="dk1">
                      <a:alpha val="40000"/>
                    </a:schemeClr>
                  </a:outerShdw>
                </a:effectLst>
              </a:rPr>
              <a:t>Share placements, share contact details of tech staff, connect with your local </a:t>
            </a:r>
            <a:r>
              <a:rPr lang="en-GB" sz="1600" dirty="0" err="1">
                <a:ln w="0"/>
                <a:effectLst>
                  <a:outerShdw blurRad="38100" dist="19050" dir="2700000" algn="tl" rotWithShape="0">
                    <a:schemeClr val="dk1">
                      <a:alpha val="40000"/>
                    </a:schemeClr>
                  </a:outerShdw>
                </a:effectLst>
              </a:rPr>
              <a:t>uni</a:t>
            </a:r>
            <a:r>
              <a:rPr lang="en-GB" sz="1600" dirty="0">
                <a:ln w="0"/>
                <a:effectLst>
                  <a:outerShdw blurRad="38100" dist="19050" dir="2700000" algn="tl" rotWithShape="0">
                    <a:schemeClr val="dk1">
                      <a:alpha val="40000"/>
                    </a:schemeClr>
                  </a:outerShdw>
                </a:effectLst>
              </a:rPr>
              <a:t> / school etc. Add education links into business strategy  </a:t>
            </a:r>
          </a:p>
        </p:txBody>
      </p:sp>
      <p:sp>
        <p:nvSpPr>
          <p:cNvPr id="16" name="Rectangle 15">
            <a:extLst>
              <a:ext uri="{FF2B5EF4-FFF2-40B4-BE49-F238E27FC236}">
                <a16:creationId xmlns:a16="http://schemas.microsoft.com/office/drawing/2014/main" id="{8383CC10-0DCF-101D-0AEA-27D54ADA3A8C}"/>
              </a:ext>
            </a:extLst>
          </p:cNvPr>
          <p:cNvSpPr/>
          <p:nvPr/>
        </p:nvSpPr>
        <p:spPr>
          <a:xfrm>
            <a:off x="315814" y="5050441"/>
            <a:ext cx="6879185" cy="1569660"/>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Acknowledge FUNDING is a joint issue – work together</a:t>
            </a:r>
          </a:p>
          <a:p>
            <a:r>
              <a:rPr lang="en-GB" sz="1600" dirty="0">
                <a:ln w="0"/>
                <a:effectLst>
                  <a:outerShdw blurRad="38100" dist="19050" dir="2700000" algn="tl" rotWithShape="0">
                    <a:schemeClr val="dk1">
                      <a:alpha val="40000"/>
                    </a:schemeClr>
                  </a:outerShdw>
                </a:effectLst>
              </a:rPr>
              <a:t>Share resources to help, loan equipment, offer support to employment for training 	development, lobby government and work together to find outreach funding </a:t>
            </a:r>
          </a:p>
        </p:txBody>
      </p:sp>
      <p:sp>
        <p:nvSpPr>
          <p:cNvPr id="6" name="TextBox 5">
            <a:extLst>
              <a:ext uri="{FF2B5EF4-FFF2-40B4-BE49-F238E27FC236}">
                <a16:creationId xmlns:a16="http://schemas.microsoft.com/office/drawing/2014/main" id="{2B5E6C1F-DB12-6533-9702-CA51CC0BC696}"/>
              </a:ext>
            </a:extLst>
          </p:cNvPr>
          <p:cNvSpPr txBox="1"/>
          <p:nvPr/>
        </p:nvSpPr>
        <p:spPr>
          <a:xfrm>
            <a:off x="116378" y="1131061"/>
            <a:ext cx="11855872" cy="523220"/>
          </a:xfrm>
          <a:prstGeom prst="rect">
            <a:avLst/>
          </a:prstGeom>
          <a:noFill/>
        </p:spPr>
        <p:txBody>
          <a:bodyPr wrap="square">
            <a:spAutoFit/>
          </a:bodyPr>
          <a:lstStyle/>
          <a:p>
            <a:r>
              <a:rPr lang="en-US" sz="2800" b="1" dirty="0"/>
              <a:t>What one thing would you like to see </a:t>
            </a:r>
            <a:r>
              <a:rPr lang="en-US" sz="2800" b="1" dirty="0">
                <a:solidFill>
                  <a:srgbClr val="FF0000"/>
                </a:solidFill>
              </a:rPr>
              <a:t>employment </a:t>
            </a:r>
            <a:r>
              <a:rPr lang="en-US" sz="2800" b="1" dirty="0"/>
              <a:t>start doing more of?</a:t>
            </a:r>
            <a:endParaRPr lang="en-US" sz="1600" b="1" dirty="0"/>
          </a:p>
        </p:txBody>
      </p:sp>
      <p:sp>
        <p:nvSpPr>
          <p:cNvPr id="20" name="Rectangle 19">
            <a:extLst>
              <a:ext uri="{FF2B5EF4-FFF2-40B4-BE49-F238E27FC236}">
                <a16:creationId xmlns:a16="http://schemas.microsoft.com/office/drawing/2014/main" id="{BDCA9D40-1FCF-0747-F696-17965FE3CF64}"/>
              </a:ext>
            </a:extLst>
          </p:cNvPr>
          <p:cNvSpPr/>
          <p:nvPr/>
        </p:nvSpPr>
        <p:spPr>
          <a:xfrm>
            <a:off x="315815" y="4041442"/>
            <a:ext cx="6879185" cy="83099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b="0" cap="none" spc="0" dirty="0">
                <a:ln w="0"/>
                <a:solidFill>
                  <a:schemeClr val="tx1"/>
                </a:solidFill>
                <a:effectLst>
                  <a:outerShdw blurRad="38100" dist="19050" dir="2700000" algn="tl" rotWithShape="0">
                    <a:schemeClr val="dk1">
                      <a:alpha val="40000"/>
                    </a:schemeClr>
                  </a:outerShdw>
                </a:effectLst>
              </a:rPr>
              <a:t>United goal on OUTREACH – attracting </a:t>
            </a:r>
            <a:r>
              <a:rPr lang="en-GB" sz="2400" dirty="0">
                <a:ln w="0"/>
                <a:effectLst>
                  <a:outerShdw blurRad="38100" dist="19050" dir="2700000" algn="tl" rotWithShape="0">
                    <a:schemeClr val="dk1">
                      <a:alpha val="40000"/>
                    </a:schemeClr>
                  </a:outerShdw>
                </a:effectLst>
              </a:rPr>
              <a:t>young people</a:t>
            </a:r>
          </a:p>
        </p:txBody>
      </p:sp>
    </p:spTree>
    <p:extLst>
      <p:ext uri="{BB962C8B-B14F-4D97-AF65-F5344CB8AC3E}">
        <p14:creationId xmlns:p14="http://schemas.microsoft.com/office/powerpoint/2010/main" val="338306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211CB6-7008-3EEA-4986-6CC546EF196C}"/>
              </a:ext>
            </a:extLst>
          </p:cNvPr>
          <p:cNvSpPr/>
          <p:nvPr/>
        </p:nvSpPr>
        <p:spPr>
          <a:xfrm>
            <a:off x="238916" y="1701837"/>
            <a:ext cx="11714167" cy="49074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3D797D22-7565-FCA4-9DF2-24DB03CAD14A}"/>
              </a:ext>
            </a:extLst>
          </p:cNvPr>
          <p:cNvSpPr/>
          <p:nvPr/>
        </p:nvSpPr>
        <p:spPr>
          <a:xfrm>
            <a:off x="116378" y="30914"/>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3" name="Rectangle 2">
            <a:extLst>
              <a:ext uri="{FF2B5EF4-FFF2-40B4-BE49-F238E27FC236}">
                <a16:creationId xmlns:a16="http://schemas.microsoft.com/office/drawing/2014/main" id="{6C39FF23-85F1-028A-E8DB-A0EA6CA8769B}"/>
              </a:ext>
            </a:extLst>
          </p:cNvPr>
          <p:cNvSpPr/>
          <p:nvPr/>
        </p:nvSpPr>
        <p:spPr>
          <a:xfrm>
            <a:off x="4119092" y="149453"/>
            <a:ext cx="359624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EDUCATION</a:t>
            </a:r>
          </a:p>
        </p:txBody>
      </p:sp>
      <p:sp>
        <p:nvSpPr>
          <p:cNvPr id="9" name="TextBox 8">
            <a:extLst>
              <a:ext uri="{FF2B5EF4-FFF2-40B4-BE49-F238E27FC236}">
                <a16:creationId xmlns:a16="http://schemas.microsoft.com/office/drawing/2014/main" id="{45264E92-947E-F91C-D85E-493D0BE535EE}"/>
              </a:ext>
            </a:extLst>
          </p:cNvPr>
          <p:cNvSpPr txBox="1"/>
          <p:nvPr/>
        </p:nvSpPr>
        <p:spPr>
          <a:xfrm>
            <a:off x="116378" y="1240171"/>
            <a:ext cx="11000273" cy="461665"/>
          </a:xfrm>
          <a:prstGeom prst="rect">
            <a:avLst/>
          </a:prstGeom>
          <a:noFill/>
        </p:spPr>
        <p:txBody>
          <a:bodyPr wrap="square">
            <a:spAutoFit/>
          </a:bodyPr>
          <a:lstStyle/>
          <a:p>
            <a:r>
              <a:rPr lang="en-US" sz="2400" b="1" dirty="0"/>
              <a:t>What are some of the problems / barriers you are encountering in </a:t>
            </a:r>
            <a:r>
              <a:rPr lang="en-US" sz="2400" b="1" dirty="0">
                <a:solidFill>
                  <a:srgbClr val="0070C0"/>
                </a:solidFill>
              </a:rPr>
              <a:t>education</a:t>
            </a:r>
            <a:r>
              <a:rPr lang="en-US" sz="2400" b="1" dirty="0"/>
              <a:t>?</a:t>
            </a:r>
          </a:p>
        </p:txBody>
      </p:sp>
      <p:sp>
        <p:nvSpPr>
          <p:cNvPr id="12" name="Rectangle 11">
            <a:extLst>
              <a:ext uri="{FF2B5EF4-FFF2-40B4-BE49-F238E27FC236}">
                <a16:creationId xmlns:a16="http://schemas.microsoft.com/office/drawing/2014/main" id="{26048AEC-7D94-3212-F33B-8C8B75CA9619}"/>
              </a:ext>
            </a:extLst>
          </p:cNvPr>
          <p:cNvSpPr/>
          <p:nvPr/>
        </p:nvSpPr>
        <p:spPr>
          <a:xfrm>
            <a:off x="238916" y="5671441"/>
            <a:ext cx="10686383" cy="83099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Graduate destinations – </a:t>
            </a:r>
          </a:p>
          <a:p>
            <a:r>
              <a:rPr lang="en-GB" sz="2400" dirty="0">
                <a:ln w="0"/>
                <a:effectLst>
                  <a:outerShdw blurRad="38100" dist="19050" dir="2700000" algn="tl" rotWithShape="0">
                    <a:schemeClr val="dk1">
                      <a:alpha val="40000"/>
                    </a:schemeClr>
                  </a:outerShdw>
                </a:effectLst>
              </a:rPr>
              <a:t>	</a:t>
            </a:r>
            <a:r>
              <a:rPr lang="en-GB" sz="1600" dirty="0">
                <a:ln w="0"/>
                <a:effectLst>
                  <a:outerShdw blurRad="38100" dist="19050" dir="2700000" algn="tl" rotWithShape="0">
                    <a:schemeClr val="dk1">
                      <a:alpha val="40000"/>
                    </a:schemeClr>
                  </a:outerShdw>
                </a:effectLst>
              </a:rPr>
              <a:t>poor</a:t>
            </a:r>
            <a:r>
              <a:rPr lang="en-GB" sz="2400" dirty="0">
                <a:ln w="0"/>
                <a:effectLst>
                  <a:outerShdw blurRad="38100" dist="19050" dir="2700000" algn="tl" rotWithShape="0">
                    <a:schemeClr val="dk1">
                      <a:alpha val="40000"/>
                    </a:schemeClr>
                  </a:outerShdw>
                </a:effectLst>
              </a:rPr>
              <a:t> </a:t>
            </a:r>
            <a:r>
              <a:rPr lang="en-GB" sz="1600" dirty="0">
                <a:ln w="0"/>
                <a:effectLst>
                  <a:outerShdw blurRad="38100" dist="19050" dir="2700000" algn="tl" rotWithShape="0">
                    <a:schemeClr val="dk1">
                      <a:alpha val="40000"/>
                    </a:schemeClr>
                  </a:outerShdw>
                </a:effectLst>
              </a:rPr>
              <a:t>wages, work life balance, wellbeing, </a:t>
            </a:r>
            <a:r>
              <a:rPr lang="en-GB" sz="1600" b="0" cap="none" spc="0" dirty="0">
                <a:ln w="0"/>
                <a:solidFill>
                  <a:schemeClr val="tx1"/>
                </a:solidFill>
                <a:effectLst>
                  <a:outerShdw blurRad="38100" dist="19050" dir="2700000" algn="tl" rotWithShape="0">
                    <a:schemeClr val="dk1">
                      <a:alpha val="40000"/>
                    </a:schemeClr>
                  </a:outerShdw>
                </a:effectLst>
              </a:rPr>
              <a:t>understanding the next generation are different from us</a:t>
            </a:r>
          </a:p>
        </p:txBody>
      </p:sp>
      <p:sp>
        <p:nvSpPr>
          <p:cNvPr id="13" name="Rectangle 12">
            <a:extLst>
              <a:ext uri="{FF2B5EF4-FFF2-40B4-BE49-F238E27FC236}">
                <a16:creationId xmlns:a16="http://schemas.microsoft.com/office/drawing/2014/main" id="{62ABF160-9983-0041-EFE7-6008AD491A1E}"/>
              </a:ext>
            </a:extLst>
          </p:cNvPr>
          <p:cNvSpPr/>
          <p:nvPr/>
        </p:nvSpPr>
        <p:spPr>
          <a:xfrm>
            <a:off x="229027" y="1826677"/>
            <a:ext cx="7772354" cy="46166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b="0" cap="none" spc="0" dirty="0">
                <a:ln w="0"/>
                <a:solidFill>
                  <a:schemeClr val="tx1"/>
                </a:solidFill>
                <a:effectLst>
                  <a:outerShdw blurRad="38100" dist="19050" dir="2700000" algn="tl" rotWithShape="0">
                    <a:schemeClr val="dk1">
                      <a:alpha val="40000"/>
                    </a:schemeClr>
                  </a:outerShdw>
                </a:effectLst>
              </a:rPr>
              <a:t>Placements</a:t>
            </a:r>
          </a:p>
        </p:txBody>
      </p:sp>
      <p:sp>
        <p:nvSpPr>
          <p:cNvPr id="14" name="Rectangle 13">
            <a:extLst>
              <a:ext uri="{FF2B5EF4-FFF2-40B4-BE49-F238E27FC236}">
                <a16:creationId xmlns:a16="http://schemas.microsoft.com/office/drawing/2014/main" id="{20CB7B71-B1C0-F073-9E88-B4BA6896D3CF}"/>
              </a:ext>
            </a:extLst>
          </p:cNvPr>
          <p:cNvSpPr/>
          <p:nvPr/>
        </p:nvSpPr>
        <p:spPr>
          <a:xfrm>
            <a:off x="238916" y="2464368"/>
            <a:ext cx="7772354" cy="46166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STEAM</a:t>
            </a:r>
            <a:r>
              <a:rPr lang="en-GB" sz="1200" dirty="0">
                <a:ln w="0"/>
                <a:effectLst>
                  <a:outerShdw blurRad="38100" dist="19050" dir="2700000" algn="tl" rotWithShape="0">
                    <a:schemeClr val="dk1">
                      <a:alpha val="40000"/>
                    </a:schemeClr>
                  </a:outerShdw>
                </a:effectLst>
              </a:rPr>
              <a:t>” </a:t>
            </a:r>
            <a:r>
              <a:rPr lang="en-GB" sz="1200" dirty="0" err="1">
                <a:ln w="0"/>
                <a:effectLst>
                  <a:outerShdw blurRad="38100" dist="19050" dir="2700000" algn="tl" rotWithShape="0">
                    <a:schemeClr val="dk1">
                      <a:alpha val="40000"/>
                    </a:schemeClr>
                  </a:outerShdw>
                </a:effectLst>
              </a:rPr>
              <a:t>Science,technology</a:t>
            </a:r>
            <a:r>
              <a:rPr lang="en-GB" sz="1200" dirty="0">
                <a:ln w="0"/>
                <a:effectLst>
                  <a:outerShdw blurRad="38100" dist="19050" dir="2700000" algn="tl" rotWithShape="0">
                    <a:schemeClr val="dk1">
                      <a:alpha val="40000"/>
                    </a:schemeClr>
                  </a:outerShdw>
                </a:effectLst>
              </a:rPr>
              <a:t>, engineering, ARTS , Maths</a:t>
            </a:r>
          </a:p>
        </p:txBody>
      </p:sp>
      <p:sp>
        <p:nvSpPr>
          <p:cNvPr id="15" name="Rectangle 14">
            <a:extLst>
              <a:ext uri="{FF2B5EF4-FFF2-40B4-BE49-F238E27FC236}">
                <a16:creationId xmlns:a16="http://schemas.microsoft.com/office/drawing/2014/main" id="{FCCE9E54-B68C-920C-6579-FC00F331ADEE}"/>
              </a:ext>
            </a:extLst>
          </p:cNvPr>
          <p:cNvSpPr/>
          <p:nvPr/>
        </p:nvSpPr>
        <p:spPr>
          <a:xfrm>
            <a:off x="229027" y="3096171"/>
            <a:ext cx="7772354" cy="83099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Education and employment </a:t>
            </a:r>
          </a:p>
          <a:p>
            <a:r>
              <a:rPr lang="en-GB" sz="2400" dirty="0">
                <a:ln w="0"/>
                <a:effectLst>
                  <a:outerShdw blurRad="38100" dist="19050" dir="2700000" algn="tl" rotWithShape="0">
                    <a:schemeClr val="dk1">
                      <a:alpha val="40000"/>
                    </a:schemeClr>
                  </a:outerShdw>
                </a:effectLst>
              </a:rPr>
              <a:t>	having different goals</a:t>
            </a:r>
          </a:p>
        </p:txBody>
      </p:sp>
      <p:sp>
        <p:nvSpPr>
          <p:cNvPr id="16" name="Rectangle 15">
            <a:extLst>
              <a:ext uri="{FF2B5EF4-FFF2-40B4-BE49-F238E27FC236}">
                <a16:creationId xmlns:a16="http://schemas.microsoft.com/office/drawing/2014/main" id="{8383CC10-0DCF-101D-0AEA-27D54ADA3A8C}"/>
              </a:ext>
            </a:extLst>
          </p:cNvPr>
          <p:cNvSpPr/>
          <p:nvPr/>
        </p:nvSpPr>
        <p:spPr>
          <a:xfrm>
            <a:off x="229027" y="4097659"/>
            <a:ext cx="7772354" cy="830997"/>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b="0" cap="none" spc="0" dirty="0">
                <a:ln w="0"/>
                <a:solidFill>
                  <a:schemeClr val="tx1"/>
                </a:solidFill>
                <a:effectLst>
                  <a:outerShdw blurRad="38100" dist="19050" dir="2700000" algn="tl" rotWithShape="0">
                    <a:schemeClr val="dk1">
                      <a:alpha val="40000"/>
                    </a:schemeClr>
                  </a:outerShdw>
                </a:effectLst>
              </a:rPr>
              <a:t>OUTREACH – attracting </a:t>
            </a:r>
            <a:r>
              <a:rPr lang="en-GB" sz="2400" dirty="0">
                <a:ln w="0"/>
                <a:effectLst>
                  <a:outerShdw blurRad="38100" dist="19050" dir="2700000" algn="tl" rotWithShape="0">
                    <a:schemeClr val="dk1">
                      <a:alpha val="40000"/>
                    </a:schemeClr>
                  </a:outerShdw>
                </a:effectLst>
              </a:rPr>
              <a:t>young people</a:t>
            </a:r>
          </a:p>
          <a:p>
            <a:r>
              <a:rPr lang="en-GB" sz="2400" dirty="0">
                <a:ln w="0"/>
                <a:effectLst>
                  <a:outerShdw blurRad="38100" dist="19050" dir="2700000" algn="tl" rotWithShape="0">
                    <a:schemeClr val="dk1">
                      <a:alpha val="40000"/>
                    </a:schemeClr>
                  </a:outerShdw>
                </a:effectLst>
              </a:rPr>
              <a:t>	</a:t>
            </a:r>
            <a:r>
              <a:rPr lang="en-GB" dirty="0">
                <a:ln w="0"/>
                <a:effectLst>
                  <a:outerShdw blurRad="38100" dist="19050" dir="2700000" algn="tl" rotWithShape="0">
                    <a:schemeClr val="dk1">
                      <a:alpha val="40000"/>
                    </a:schemeClr>
                  </a:outerShdw>
                </a:effectLst>
              </a:rPr>
              <a:t>Effecting recruitment on courses</a:t>
            </a:r>
            <a:endParaRPr lang="en-GB" sz="2400" dirty="0">
              <a:ln w="0"/>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2C24B3D6-C60B-9FF1-2FF7-5CFA455BA285}"/>
              </a:ext>
            </a:extLst>
          </p:cNvPr>
          <p:cNvSpPr/>
          <p:nvPr/>
        </p:nvSpPr>
        <p:spPr>
          <a:xfrm>
            <a:off x="238915" y="5026999"/>
            <a:ext cx="7772354" cy="46166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b="0" cap="none" spc="0" dirty="0">
                <a:ln w="0"/>
                <a:solidFill>
                  <a:schemeClr val="tx1"/>
                </a:solidFill>
                <a:effectLst>
                  <a:outerShdw blurRad="38100" dist="19050" dir="2700000" algn="tl" rotWithShape="0">
                    <a:schemeClr val="dk1">
                      <a:alpha val="40000"/>
                    </a:schemeClr>
                  </a:outerShdw>
                </a:effectLst>
              </a:rPr>
              <a:t>Funding cuts </a:t>
            </a:r>
          </a:p>
        </p:txBody>
      </p:sp>
      <p:pic>
        <p:nvPicPr>
          <p:cNvPr id="20" name="Picture 19" descr="A close-up of words&#10;&#10;Description automatically generated">
            <a:extLst>
              <a:ext uri="{FF2B5EF4-FFF2-40B4-BE49-F238E27FC236}">
                <a16:creationId xmlns:a16="http://schemas.microsoft.com/office/drawing/2014/main" id="{319F8A02-869D-4BEB-44FA-247714F60827}"/>
              </a:ext>
            </a:extLst>
          </p:cNvPr>
          <p:cNvPicPr>
            <a:picLocks noChangeAspect="1"/>
          </p:cNvPicPr>
          <p:nvPr/>
        </p:nvPicPr>
        <p:blipFill rotWithShape="1">
          <a:blip r:embed="rId5"/>
          <a:srcRect l="10746" r="19695"/>
          <a:stretch/>
        </p:blipFill>
        <p:spPr>
          <a:xfrm>
            <a:off x="5917212" y="2385605"/>
            <a:ext cx="5770066" cy="2770558"/>
          </a:xfrm>
          <a:prstGeom prst="rect">
            <a:avLst/>
          </a:prstGeom>
        </p:spPr>
      </p:pic>
      <p:sp>
        <p:nvSpPr>
          <p:cNvPr id="21" name="Rectangle 20">
            <a:extLst>
              <a:ext uri="{FF2B5EF4-FFF2-40B4-BE49-F238E27FC236}">
                <a16:creationId xmlns:a16="http://schemas.microsoft.com/office/drawing/2014/main" id="{CC62F3BB-E5F9-5B75-2EEF-52E7271CC387}"/>
              </a:ext>
            </a:extLst>
          </p:cNvPr>
          <p:cNvSpPr/>
          <p:nvPr/>
        </p:nvSpPr>
        <p:spPr>
          <a:xfrm>
            <a:off x="5212934" y="5384386"/>
            <a:ext cx="7772354" cy="46166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2400" dirty="0">
                <a:ln w="0"/>
                <a:effectLst>
                  <a:outerShdw blurRad="38100" dist="19050" dir="2700000" algn="tl" rotWithShape="0">
                    <a:schemeClr val="dk1">
                      <a:alpha val="40000"/>
                    </a:schemeClr>
                  </a:outerShdw>
                </a:effectLst>
              </a:rPr>
              <a:t>Parent &amp; Student expectations are higher</a:t>
            </a:r>
            <a:r>
              <a:rPr lang="en-GB" sz="2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50039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D797D22-7565-FCA4-9DF2-24DB03CAD14A}"/>
              </a:ext>
            </a:extLst>
          </p:cNvPr>
          <p:cNvSpPr/>
          <p:nvPr/>
        </p:nvSpPr>
        <p:spPr>
          <a:xfrm>
            <a:off x="0" y="0"/>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pic>
        <p:nvPicPr>
          <p:cNvPr id="2050" name="Picture 2" descr="Premium Vector | Cartoon of businessman present action plan with checklist  step on whiteboard concept of procedure one continuous line art style">
            <a:extLst>
              <a:ext uri="{FF2B5EF4-FFF2-40B4-BE49-F238E27FC236}">
                <a16:creationId xmlns:a16="http://schemas.microsoft.com/office/drawing/2014/main" id="{8DD3E2BF-1A2A-92B9-4222-11F6A07E3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727" y="4346375"/>
            <a:ext cx="3611625" cy="240582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4358737-59A0-325F-1423-6DC0F336FFEE}"/>
              </a:ext>
            </a:extLst>
          </p:cNvPr>
          <p:cNvCxnSpPr>
            <a:cxnSpLocks/>
          </p:cNvCxnSpPr>
          <p:nvPr/>
        </p:nvCxnSpPr>
        <p:spPr>
          <a:xfrm>
            <a:off x="-1" y="6367927"/>
            <a:ext cx="119610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F39B46B-05DE-8C82-C717-5B143B8C829F}"/>
              </a:ext>
            </a:extLst>
          </p:cNvPr>
          <p:cNvSpPr/>
          <p:nvPr/>
        </p:nvSpPr>
        <p:spPr>
          <a:xfrm>
            <a:off x="2254322" y="2583682"/>
            <a:ext cx="6940669" cy="1569660"/>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What one thing do you </a:t>
            </a:r>
          </a:p>
          <a:p>
            <a:pPr algn="ctr"/>
            <a:r>
              <a:rPr lang="en-GB" sz="3200" b="0" cap="none" spc="0" dirty="0">
                <a:ln w="0"/>
                <a:solidFill>
                  <a:schemeClr val="tx1"/>
                </a:solidFill>
                <a:effectLst>
                  <a:outerShdw blurRad="38100" dist="19050" dir="2700000" algn="tl" rotWithShape="0">
                    <a:schemeClr val="dk1">
                      <a:alpha val="40000"/>
                    </a:schemeClr>
                  </a:outerShdw>
                </a:effectLst>
              </a:rPr>
              <a:t>think </a:t>
            </a:r>
            <a:r>
              <a:rPr lang="en-GB" sz="3200" dirty="0">
                <a:ln w="0"/>
                <a:solidFill>
                  <a:srgbClr val="0070C0"/>
                </a:solidFill>
                <a:effectLst>
                  <a:outerShdw blurRad="38100" dist="19050" dir="2700000" algn="tl" rotWithShape="0">
                    <a:schemeClr val="dk1">
                      <a:alpha val="40000"/>
                    </a:schemeClr>
                  </a:outerShdw>
                </a:effectLst>
              </a:rPr>
              <a:t>education</a:t>
            </a:r>
            <a:r>
              <a:rPr lang="en-GB" sz="3200" b="0" cap="none" spc="0" dirty="0">
                <a:ln w="0"/>
                <a:solidFill>
                  <a:schemeClr val="tx1"/>
                </a:solidFill>
                <a:effectLst>
                  <a:outerShdw blurRad="38100" dist="19050" dir="2700000" algn="tl" rotWithShape="0">
                    <a:schemeClr val="dk1">
                      <a:alpha val="40000"/>
                    </a:schemeClr>
                  </a:outerShdw>
                </a:effectLst>
              </a:rPr>
              <a:t> needs to</a:t>
            </a:r>
          </a:p>
          <a:p>
            <a:pPr algn="ctr"/>
            <a:r>
              <a:rPr lang="en-GB" sz="3200" b="0" cap="none" spc="0" dirty="0">
                <a:ln w="0"/>
                <a:solidFill>
                  <a:schemeClr val="tx1"/>
                </a:solidFill>
                <a:effectLst>
                  <a:outerShdw blurRad="38100" dist="19050" dir="2700000" algn="tl" rotWithShape="0">
                    <a:schemeClr val="dk1">
                      <a:alpha val="40000"/>
                    </a:schemeClr>
                  </a:outerShdw>
                </a:effectLst>
              </a:rPr>
              <a:t> know from </a:t>
            </a:r>
            <a:r>
              <a:rPr lang="en-GB" sz="3200" dirty="0">
                <a:ln w="0"/>
                <a:solidFill>
                  <a:srgbClr val="FF0000"/>
                </a:solidFill>
                <a:effectLst>
                  <a:outerShdw blurRad="38100" dist="19050" dir="2700000" algn="tl" rotWithShape="0">
                    <a:schemeClr val="dk1">
                      <a:alpha val="40000"/>
                    </a:schemeClr>
                  </a:outerShdw>
                </a:effectLst>
              </a:rPr>
              <a:t>employment</a:t>
            </a:r>
            <a:r>
              <a:rPr lang="en-GB" sz="3200" b="0" cap="none" spc="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9105EE4B-1357-D621-DE45-B8CB95F9DB4A}"/>
              </a:ext>
            </a:extLst>
          </p:cNvPr>
          <p:cNvSpPr/>
          <p:nvPr/>
        </p:nvSpPr>
        <p:spPr>
          <a:xfrm>
            <a:off x="3325536" y="1404146"/>
            <a:ext cx="4798243" cy="923330"/>
          </a:xfrm>
          <a:prstGeom prst="rect">
            <a:avLst/>
          </a:prstGeom>
          <a:noFill/>
        </p:spPr>
        <p:txBody>
          <a:bodyPr wrap="square" lIns="91440" tIns="45720" rIns="91440" bIns="45720">
            <a:spAutoFit/>
          </a:bodyPr>
          <a:lstStyle/>
          <a:p>
            <a:pPr algn="ctr"/>
            <a:r>
              <a:rPr lang="en-GB"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EMPLOYMENT</a:t>
            </a:r>
            <a:endParaRPr lang="en-GB"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7527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211CB6-7008-3EEA-4986-6CC546EF196C}"/>
              </a:ext>
            </a:extLst>
          </p:cNvPr>
          <p:cNvSpPr/>
          <p:nvPr/>
        </p:nvSpPr>
        <p:spPr>
          <a:xfrm>
            <a:off x="238916" y="1712559"/>
            <a:ext cx="11714167" cy="47539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extLst>
              <a:ext uri="{FF2B5EF4-FFF2-40B4-BE49-F238E27FC236}">
                <a16:creationId xmlns:a16="http://schemas.microsoft.com/office/drawing/2014/main" id="{3D797D22-7565-FCA4-9DF2-24DB03CAD14A}"/>
              </a:ext>
            </a:extLst>
          </p:cNvPr>
          <p:cNvSpPr/>
          <p:nvPr/>
        </p:nvSpPr>
        <p:spPr>
          <a:xfrm>
            <a:off x="116378" y="30914"/>
            <a:ext cx="8650224" cy="1179576"/>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9DF7F-0994-2D92-C72A-5B5146A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980" y="200831"/>
            <a:ext cx="1305220" cy="500124"/>
          </a:xfrm>
          <a:prstGeom prst="rect">
            <a:avLst/>
          </a:prstGeom>
        </p:spPr>
      </p:pic>
      <p:sp>
        <p:nvSpPr>
          <p:cNvPr id="7" name="Pentagon 6">
            <a:extLst>
              <a:ext uri="{FF2B5EF4-FFF2-40B4-BE49-F238E27FC236}">
                <a16:creationId xmlns:a16="http://schemas.microsoft.com/office/drawing/2014/main" id="{6F9CDA0E-F47C-8D67-A26C-4BAAF5F3008E}"/>
              </a:ext>
            </a:extLst>
          </p:cNvPr>
          <p:cNvSpPr/>
          <p:nvPr/>
        </p:nvSpPr>
        <p:spPr>
          <a:xfrm>
            <a:off x="-1" y="160515"/>
            <a:ext cx="3465577" cy="85282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3492A-5952-67F9-A940-9EB77500DD64}"/>
              </a:ext>
            </a:extLst>
          </p:cNvPr>
          <p:cNvPicPr>
            <a:picLocks noChangeAspect="1"/>
          </p:cNvPicPr>
          <p:nvPr/>
        </p:nvPicPr>
        <p:blipFill rotWithShape="1">
          <a:blip r:embed="rId4"/>
          <a:srcRect t="23551" b="33107"/>
          <a:stretch/>
        </p:blipFill>
        <p:spPr>
          <a:xfrm>
            <a:off x="514408" y="177664"/>
            <a:ext cx="1874519" cy="808879"/>
          </a:xfrm>
          <a:prstGeom prst="rect">
            <a:avLst/>
          </a:prstGeom>
        </p:spPr>
      </p:pic>
      <p:sp>
        <p:nvSpPr>
          <p:cNvPr id="13" name="Rectangle 12">
            <a:extLst>
              <a:ext uri="{FF2B5EF4-FFF2-40B4-BE49-F238E27FC236}">
                <a16:creationId xmlns:a16="http://schemas.microsoft.com/office/drawing/2014/main" id="{62ABF160-9983-0041-EFE7-6008AD491A1E}"/>
              </a:ext>
            </a:extLst>
          </p:cNvPr>
          <p:cNvSpPr/>
          <p:nvPr/>
        </p:nvSpPr>
        <p:spPr>
          <a:xfrm>
            <a:off x="315814" y="1874409"/>
            <a:ext cx="11298658" cy="58477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3200" dirty="0">
                <a:ln w="0"/>
                <a:effectLst>
                  <a:outerShdw blurRad="38100" dist="19050" dir="2700000" algn="tl" rotWithShape="0">
                    <a:schemeClr val="dk1">
                      <a:alpha val="40000"/>
                    </a:schemeClr>
                  </a:outerShdw>
                </a:effectLst>
              </a:rPr>
              <a:t>We need to do more for early outreach in schools / am drams </a:t>
            </a:r>
            <a:endParaRPr lang="en-GB"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20CB7B71-B1C0-F073-9E88-B4BA6896D3CF}"/>
              </a:ext>
            </a:extLst>
          </p:cNvPr>
          <p:cNvSpPr/>
          <p:nvPr/>
        </p:nvSpPr>
        <p:spPr>
          <a:xfrm>
            <a:off x="315814" y="2802437"/>
            <a:ext cx="11298659" cy="892552"/>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3200" dirty="0">
                <a:ln w="0"/>
                <a:effectLst>
                  <a:outerShdw blurRad="38100" dist="19050" dir="2700000" algn="tl" rotWithShape="0">
                    <a:schemeClr val="dk1">
                      <a:alpha val="40000"/>
                    </a:schemeClr>
                  </a:outerShdw>
                </a:effectLst>
              </a:rPr>
              <a:t>More collaboration with </a:t>
            </a:r>
            <a:r>
              <a:rPr lang="en-GB" sz="3200" dirty="0">
                <a:ln w="0"/>
                <a:solidFill>
                  <a:srgbClr val="0070C0"/>
                </a:solidFill>
                <a:effectLst>
                  <a:outerShdw blurRad="38100" dist="19050" dir="2700000" algn="tl" rotWithShape="0">
                    <a:schemeClr val="dk1">
                      <a:alpha val="40000"/>
                    </a:schemeClr>
                  </a:outerShdw>
                </a:effectLst>
              </a:rPr>
              <a:t>Education</a:t>
            </a:r>
          </a:p>
          <a:p>
            <a:r>
              <a:rPr lang="en-GB" sz="2000" dirty="0">
                <a:ln w="0"/>
                <a:effectLst>
                  <a:outerShdw blurRad="38100" dist="19050" dir="2700000" algn="tl" rotWithShape="0">
                    <a:schemeClr val="dk1">
                      <a:alpha val="40000"/>
                    </a:schemeClr>
                  </a:outerShdw>
                </a:effectLst>
              </a:rPr>
              <a:t>	Investment in supporting education / outreach for future business – not just social responsibility</a:t>
            </a:r>
          </a:p>
        </p:txBody>
      </p:sp>
      <p:sp>
        <p:nvSpPr>
          <p:cNvPr id="16" name="Rectangle 15">
            <a:extLst>
              <a:ext uri="{FF2B5EF4-FFF2-40B4-BE49-F238E27FC236}">
                <a16:creationId xmlns:a16="http://schemas.microsoft.com/office/drawing/2014/main" id="{8383CC10-0DCF-101D-0AEA-27D54ADA3A8C}"/>
              </a:ext>
            </a:extLst>
          </p:cNvPr>
          <p:cNvSpPr/>
          <p:nvPr/>
        </p:nvSpPr>
        <p:spPr>
          <a:xfrm>
            <a:off x="315814" y="5145441"/>
            <a:ext cx="11001775" cy="892552"/>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3200" dirty="0">
                <a:ln w="0"/>
                <a:effectLst>
                  <a:outerShdw blurRad="38100" dist="19050" dir="2700000" algn="tl" rotWithShape="0">
                    <a:schemeClr val="dk1">
                      <a:alpha val="40000"/>
                    </a:schemeClr>
                  </a:outerShdw>
                </a:effectLst>
              </a:rPr>
              <a:t>Managing expectation of early career roles</a:t>
            </a:r>
          </a:p>
          <a:p>
            <a:r>
              <a:rPr lang="en-GB" sz="2000" dirty="0">
                <a:ln w="0"/>
                <a:effectLst>
                  <a:outerShdw blurRad="38100" dist="19050" dir="2700000" algn="tl" rotWithShape="0">
                    <a:schemeClr val="dk1">
                      <a:alpha val="40000"/>
                    </a:schemeClr>
                  </a:outerShdw>
                </a:effectLst>
              </a:rPr>
              <a:t>	Normalising  / celebrating crew roles</a:t>
            </a:r>
          </a:p>
        </p:txBody>
      </p:sp>
      <p:sp>
        <p:nvSpPr>
          <p:cNvPr id="6" name="TextBox 5">
            <a:extLst>
              <a:ext uri="{FF2B5EF4-FFF2-40B4-BE49-F238E27FC236}">
                <a16:creationId xmlns:a16="http://schemas.microsoft.com/office/drawing/2014/main" id="{2B5E6C1F-DB12-6533-9702-CA51CC0BC696}"/>
              </a:ext>
            </a:extLst>
          </p:cNvPr>
          <p:cNvSpPr txBox="1"/>
          <p:nvPr/>
        </p:nvSpPr>
        <p:spPr>
          <a:xfrm>
            <a:off x="116378" y="1131061"/>
            <a:ext cx="11855872" cy="523220"/>
          </a:xfrm>
          <a:prstGeom prst="rect">
            <a:avLst/>
          </a:prstGeom>
          <a:noFill/>
        </p:spPr>
        <p:txBody>
          <a:bodyPr wrap="square">
            <a:spAutoFit/>
          </a:bodyPr>
          <a:lstStyle/>
          <a:p>
            <a:r>
              <a:rPr lang="en-US" sz="2800" b="1" dirty="0"/>
              <a:t>What one thing would you like to see </a:t>
            </a:r>
            <a:r>
              <a:rPr lang="en-US" sz="2800" b="1" dirty="0">
                <a:solidFill>
                  <a:srgbClr val="0070C0"/>
                </a:solidFill>
              </a:rPr>
              <a:t>education</a:t>
            </a:r>
            <a:r>
              <a:rPr lang="en-US" sz="2800" b="1" dirty="0">
                <a:solidFill>
                  <a:srgbClr val="FF0000"/>
                </a:solidFill>
              </a:rPr>
              <a:t> </a:t>
            </a:r>
            <a:r>
              <a:rPr lang="en-US" sz="2800" b="1" dirty="0"/>
              <a:t>start doing more of?</a:t>
            </a:r>
            <a:endParaRPr lang="en-US" sz="1600" b="1" dirty="0"/>
          </a:p>
        </p:txBody>
      </p:sp>
      <p:sp>
        <p:nvSpPr>
          <p:cNvPr id="20" name="Rectangle 19">
            <a:extLst>
              <a:ext uri="{FF2B5EF4-FFF2-40B4-BE49-F238E27FC236}">
                <a16:creationId xmlns:a16="http://schemas.microsoft.com/office/drawing/2014/main" id="{BDCA9D40-1FCF-0747-F696-17965FE3CF64}"/>
              </a:ext>
            </a:extLst>
          </p:cNvPr>
          <p:cNvSpPr/>
          <p:nvPr/>
        </p:nvSpPr>
        <p:spPr>
          <a:xfrm>
            <a:off x="315813" y="4008917"/>
            <a:ext cx="11001775" cy="584775"/>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3200" dirty="0">
                <a:ln w="0"/>
                <a:effectLst>
                  <a:outerShdw blurRad="38100" dist="19050" dir="2700000" algn="tl" rotWithShape="0">
                    <a:schemeClr val="dk1">
                      <a:alpha val="40000"/>
                    </a:schemeClr>
                  </a:outerShdw>
                </a:effectLst>
              </a:rPr>
              <a:t>More communication on employment skills </a:t>
            </a:r>
            <a:r>
              <a:rPr lang="en-GB" sz="3200" b="0" cap="none" spc="0" dirty="0">
                <a:ln w="0"/>
                <a:solidFill>
                  <a:schemeClr val="tx1"/>
                </a:solidFill>
                <a:effectLst>
                  <a:outerShdw blurRad="38100" dist="19050" dir="2700000" algn="tl" rotWithShape="0">
                    <a:schemeClr val="dk1">
                      <a:alpha val="40000"/>
                    </a:schemeClr>
                  </a:outerShdw>
                </a:effectLst>
              </a:rPr>
              <a:t> </a:t>
            </a:r>
            <a:endParaRPr lang="en-GB" sz="3200" dirty="0">
              <a:ln w="0"/>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6230D9EE-7840-7055-DB16-180BF72D766E}"/>
              </a:ext>
            </a:extLst>
          </p:cNvPr>
          <p:cNvSpPr/>
          <p:nvPr/>
        </p:nvSpPr>
        <p:spPr>
          <a:xfrm>
            <a:off x="3465576" y="126806"/>
            <a:ext cx="4798243" cy="923330"/>
          </a:xfrm>
          <a:prstGeom prst="rect">
            <a:avLst/>
          </a:prstGeom>
          <a:noFill/>
        </p:spPr>
        <p:txBody>
          <a:bodyPr wrap="square" lIns="91440" tIns="45720" rIns="91440" bIns="45720">
            <a:spAutoFit/>
          </a:bodyPr>
          <a:lstStyle/>
          <a:p>
            <a:pPr algn="ctr"/>
            <a:r>
              <a:rPr lang="en-GB"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EMPLOYMENT</a:t>
            </a:r>
            <a:endParaRPr lang="en-GB"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7701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otalTime>8386</TotalTime>
  <Words>759</Words>
  <Application>Microsoft Office PowerPoint</Application>
  <PresentationFormat>Widescreen</PresentationFormat>
  <Paragraphs>151</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Calibri Light</vt:lpstr>
      <vt:lpstr>Dreaming Outloud Pro</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Mig (GSA)</dc:creator>
  <cp:lastModifiedBy>Admin</cp:lastModifiedBy>
  <cp:revision>33</cp:revision>
  <cp:lastPrinted>2024-06-04T12:08:53Z</cp:lastPrinted>
  <dcterms:created xsi:type="dcterms:W3CDTF">2023-03-30T12:37:20Z</dcterms:created>
  <dcterms:modified xsi:type="dcterms:W3CDTF">2024-06-10T10:58:53Z</dcterms:modified>
</cp:coreProperties>
</file>